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Roboto Slab"/>
      <p:regular r:id="rId72"/>
      <p:bold r:id="rId73"/>
    </p:embeddedFont>
    <p:embeddedFont>
      <p:font typeface="Robot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Slab-bold.fntdata"/><Relationship Id="rId72" Type="http://schemas.openxmlformats.org/officeDocument/2006/relationships/font" Target="fonts/RobotoSlab-regular.fntdata"/><Relationship Id="rId31" Type="http://schemas.openxmlformats.org/officeDocument/2006/relationships/slide" Target="slides/slide27.xml"/><Relationship Id="rId75" Type="http://schemas.openxmlformats.org/officeDocument/2006/relationships/font" Target="fonts/Roboto-bold.fntdata"/><Relationship Id="rId30" Type="http://schemas.openxmlformats.org/officeDocument/2006/relationships/slide" Target="slides/slide26.xml"/><Relationship Id="rId74" Type="http://schemas.openxmlformats.org/officeDocument/2006/relationships/font" Target="fonts/Roboto-regular.fntdata"/><Relationship Id="rId33" Type="http://schemas.openxmlformats.org/officeDocument/2006/relationships/slide" Target="slides/slide29.xml"/><Relationship Id="rId77" Type="http://schemas.openxmlformats.org/officeDocument/2006/relationships/font" Target="fonts/Roboto-boldItalic.fntdata"/><Relationship Id="rId32" Type="http://schemas.openxmlformats.org/officeDocument/2006/relationships/slide" Target="slides/slide28.xml"/><Relationship Id="rId76" Type="http://schemas.openxmlformats.org/officeDocument/2006/relationships/font" Target="fonts/Roboto-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atched.gse.harvard.edu/guide/files/CreativeComputing20141015.pdf"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mit.edu/community_guidelines"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OBJECTIVES </a:t>
            </a:r>
          </a:p>
          <a:p>
            <a:pPr lvl="0">
              <a:spcBef>
                <a:spcPts val="0"/>
              </a:spcBef>
              <a:buNone/>
            </a:pPr>
            <a:r>
              <a:rPr lang="en"/>
              <a:t>By completing this activity, students will: </a:t>
            </a:r>
          </a:p>
          <a:p>
            <a:pPr lvl="0">
              <a:spcBef>
                <a:spcPts val="0"/>
              </a:spcBef>
              <a:buNone/>
            </a:pPr>
            <a:r>
              <a:rPr lang="en"/>
              <a:t>+ create a dancing cat in Scratch by following a step-bystep tutorial </a:t>
            </a:r>
          </a:p>
          <a:p>
            <a:pPr lvl="0">
              <a:spcBef>
                <a:spcPts val="0"/>
              </a:spcBef>
              <a:buNone/>
            </a:pPr>
            <a:r>
              <a:rPr lang="en"/>
              <a:t>+ experience building up a program by experimenting and iterating</a:t>
            </a:r>
          </a:p>
          <a:p>
            <a:pPr lvl="0">
              <a:spcBef>
                <a:spcPts val="0"/>
              </a:spcBef>
              <a:buNone/>
            </a:pPr>
            <a:r>
              <a:t/>
            </a:r>
            <a:endParaRPr/>
          </a:p>
          <a:p>
            <a:pPr lvl="0">
              <a:spcBef>
                <a:spcPts val="0"/>
              </a:spcBef>
              <a:buNone/>
            </a:pPr>
            <a:r>
              <a:rPr lang="en"/>
              <a:t>REVIEW</a:t>
            </a:r>
          </a:p>
          <a:p>
            <a:pPr lvl="0">
              <a:spcBef>
                <a:spcPts val="0"/>
              </a:spcBef>
              <a:buNone/>
            </a:pPr>
            <a:r>
              <a:rPr lang="en"/>
              <a:t>+ Were students able to open Scratch and find the Tips Window? </a:t>
            </a:r>
          </a:p>
          <a:p>
            <a:pPr lvl="0">
              <a:spcBef>
                <a:spcPts val="0"/>
              </a:spcBef>
              <a:buNone/>
            </a:pPr>
            <a:r>
              <a:rPr lang="en"/>
              <a:t>+ Were students able to create a dancing cat? </a:t>
            </a:r>
          </a:p>
          <a:p>
            <a:pPr lvl="0" rtl="0">
              <a:spcBef>
                <a:spcPts val="0"/>
              </a:spcBef>
              <a:buNone/>
            </a:pPr>
            <a:r>
              <a:rPr lang="en"/>
              <a:t>+ Were students able to save and share projects?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OBJECTIVES </a:t>
            </a:r>
          </a:p>
          <a:p>
            <a:pPr lvl="0">
              <a:spcBef>
                <a:spcPts val="0"/>
              </a:spcBef>
              <a:buNone/>
            </a:pPr>
            <a:r>
              <a:rPr lang="en"/>
              <a:t>By completing this activity, students will: </a:t>
            </a:r>
          </a:p>
          <a:p>
            <a:pPr lvl="0" rtl="0">
              <a:spcBef>
                <a:spcPts val="0"/>
              </a:spcBef>
              <a:buNone/>
            </a:pPr>
            <a:r>
              <a:rPr lang="en"/>
              <a:t>+ create a project with the constraint of only being able to use 10 blocks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OBJECTIVES </a:t>
            </a:r>
          </a:p>
          <a:p>
            <a:pPr lvl="0">
              <a:spcBef>
                <a:spcPts val="0"/>
              </a:spcBef>
              <a:buNone/>
            </a:pPr>
            <a:r>
              <a:rPr lang="en"/>
              <a:t>By completing this activity, students will: </a:t>
            </a:r>
          </a:p>
          <a:p>
            <a:pPr lvl="0">
              <a:spcBef>
                <a:spcPts val="0"/>
              </a:spcBef>
              <a:buNone/>
            </a:pPr>
            <a:r>
              <a:rPr lang="en"/>
              <a:t>+ investigate the range of creative possibilities with Scratch by exploring some of the millions of projects on the Scratch website </a:t>
            </a:r>
          </a:p>
          <a:p>
            <a:pPr lvl="0">
              <a:spcBef>
                <a:spcPts val="0"/>
              </a:spcBef>
              <a:buNone/>
            </a:pPr>
            <a:r>
              <a:rPr lang="en"/>
              <a:t>+ curate a collection of 3 or more Scratch projects in a Scratch studio</a:t>
            </a:r>
          </a:p>
          <a:p>
            <a:pPr lvl="0">
              <a:spcBef>
                <a:spcPts val="0"/>
              </a:spcBef>
              <a:buNone/>
            </a:pPr>
            <a:r>
              <a:t/>
            </a:r>
            <a:endParaRPr/>
          </a:p>
          <a:p>
            <a:pPr lvl="0">
              <a:spcBef>
                <a:spcPts val="0"/>
              </a:spcBef>
              <a:buNone/>
            </a:pPr>
            <a:r>
              <a:rPr lang="en"/>
              <a:t>Ask students to identify three or more Scratch projects that can be used to inform and inspire a project of their own. Help students create a new studio from their My Stuff page and add the inspirational projects to the studio</a:t>
            </a: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OBJECTIVES </a:t>
            </a:r>
          </a:p>
          <a:p>
            <a:pPr lvl="0">
              <a:spcBef>
                <a:spcPts val="0"/>
              </a:spcBef>
              <a:buNone/>
            </a:pPr>
            <a:r>
              <a:rPr lang="en"/>
              <a:t>By completing this activity, students will: </a:t>
            </a:r>
          </a:p>
          <a:p>
            <a:pPr lvl="0">
              <a:spcBef>
                <a:spcPts val="0"/>
              </a:spcBef>
              <a:buNone/>
            </a:pPr>
            <a:r>
              <a:rPr lang="en"/>
              <a:t>+ investigate the problem and find a solution to five debugging challenges </a:t>
            </a:r>
          </a:p>
          <a:p>
            <a:pPr lvl="0">
              <a:spcBef>
                <a:spcPts val="0"/>
              </a:spcBef>
              <a:buNone/>
            </a:pPr>
            <a:r>
              <a:rPr lang="en"/>
              <a:t>+ explore a range of concepts (including sequence) through the practices of testing and debugging </a:t>
            </a:r>
          </a:p>
          <a:p>
            <a:pPr lvl="0" rtl="0">
              <a:spcBef>
                <a:spcPts val="0"/>
              </a:spcBef>
              <a:buNone/>
            </a:pPr>
            <a:r>
              <a:rPr lang="en"/>
              <a:t>+ develop a list of strategies for debugging projects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OBJECTIVES </a:t>
            </a:r>
          </a:p>
          <a:p>
            <a:pPr lvl="0">
              <a:spcBef>
                <a:spcPts val="0"/>
              </a:spcBef>
              <a:buNone/>
            </a:pPr>
            <a:r>
              <a:rPr lang="en"/>
              <a:t>By completing this activity, students will: </a:t>
            </a:r>
          </a:p>
          <a:p>
            <a:pPr lvl="0">
              <a:spcBef>
                <a:spcPts val="0"/>
              </a:spcBef>
              <a:buNone/>
            </a:pPr>
            <a:r>
              <a:rPr lang="en"/>
              <a:t>+ become familiar with a wider range of Scratch blocks</a:t>
            </a:r>
          </a:p>
          <a:p>
            <a:pPr lvl="0">
              <a:spcBef>
                <a:spcPts val="0"/>
              </a:spcBef>
              <a:buNone/>
            </a:pPr>
            <a:r>
              <a:rPr lang="en"/>
              <a:t>+ be able to create an open-ended Scratch project that is an interactive digital representation of their personal interests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Mentors guide </a:t>
            </a:r>
            <a:r>
              <a:rPr lang="en" u="sng">
                <a:solidFill>
                  <a:schemeClr val="hlink"/>
                </a:solidFill>
                <a:hlinkClick r:id="rId2"/>
              </a:rPr>
              <a:t>http://scratched.gse.harvard.edu/guide/files/CreativeComputing20141015.pdf</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OBJECTIVES </a:t>
            </a:r>
          </a:p>
          <a:p>
            <a:pPr lvl="0">
              <a:spcBef>
                <a:spcPts val="0"/>
              </a:spcBef>
              <a:buNone/>
            </a:pPr>
            <a:r>
              <a:rPr lang="en"/>
              <a:t>By completing this activity, students will: </a:t>
            </a:r>
          </a:p>
          <a:p>
            <a:pPr lvl="0">
              <a:spcBef>
                <a:spcPts val="0"/>
              </a:spcBef>
              <a:buNone/>
            </a:pPr>
            <a:r>
              <a:rPr lang="en"/>
              <a:t>+ create a program that combines interactive sprites with interesting sounds </a:t>
            </a:r>
          </a:p>
          <a:p>
            <a:pPr lvl="0">
              <a:spcBef>
                <a:spcPts val="0"/>
              </a:spcBef>
              <a:buNone/>
            </a:pPr>
            <a:r>
              <a:rPr lang="en"/>
              <a:t>+ develop greater fluency with sequence, loops, events, and parallelism </a:t>
            </a:r>
          </a:p>
          <a:p>
            <a:pPr lvl="0" rtl="0">
              <a:spcBef>
                <a:spcPts val="0"/>
              </a:spcBef>
              <a:buNone/>
            </a:pPr>
            <a:r>
              <a:rPr lang="en"/>
              <a:t>+ practice experimenting and iterating in building up project creations</a:t>
            </a:r>
          </a:p>
          <a:p>
            <a:pPr lvl="0" rtl="0">
              <a:spcBef>
                <a:spcPts val="0"/>
              </a:spcBef>
              <a:buNone/>
            </a:pPr>
            <a:r>
              <a:t/>
            </a:r>
            <a:endParaRPr/>
          </a:p>
          <a:p>
            <a:pPr lvl="0">
              <a:spcBef>
                <a:spcPts val="0"/>
              </a:spcBef>
              <a:buNone/>
            </a:pPr>
            <a:r>
              <a:t/>
            </a:r>
            <a:endParaRPr/>
          </a:p>
          <a:p>
            <a:pPr lvl="0">
              <a:spcBef>
                <a:spcPts val="0"/>
              </a:spcBef>
              <a:buNone/>
            </a:pPr>
            <a:r>
              <a:rPr lang="en"/>
              <a:t>Reviewing project</a:t>
            </a:r>
          </a:p>
          <a:p>
            <a:pPr lvl="0">
              <a:spcBef>
                <a:spcPts val="0"/>
              </a:spcBef>
              <a:buNone/>
            </a:pPr>
            <a:r>
              <a:rPr lang="en"/>
              <a:t>+ Do projects make creative use of sounds? </a:t>
            </a:r>
          </a:p>
          <a:p>
            <a:pPr lvl="0">
              <a:spcBef>
                <a:spcPts val="0"/>
              </a:spcBef>
              <a:buNone/>
            </a:pPr>
            <a:r>
              <a:rPr lang="en"/>
              <a:t>+ Are the sprites in the projects interactive?</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express their creativity by completing an arts-themed challenge </a:t>
            </a:r>
          </a:p>
          <a:p>
            <a:pPr lvl="0" rtl="0">
              <a:spcBef>
                <a:spcPts val="0"/>
              </a:spcBef>
              <a:buNone/>
            </a:pPr>
            <a:r>
              <a:rPr lang="en"/>
              <a:t>+ gain more fluency with Looks blocks and the paint editor</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 </a:t>
            </a:r>
            <a:r>
              <a:rPr lang="en"/>
              <a:t>Do projects include an orange square and a purple circle?</a:t>
            </a: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become more familiar with the computational concepts of sequence and loops by experimenting with Control blocks </a:t>
            </a:r>
          </a:p>
          <a:p>
            <a:pPr lvl="0">
              <a:spcBef>
                <a:spcPts val="0"/>
              </a:spcBef>
              <a:buNone/>
            </a:pPr>
            <a:r>
              <a:rPr lang="en"/>
              <a:t>+ be able to explain the difference between sprites and costumes </a:t>
            </a:r>
          </a:p>
          <a:p>
            <a:pPr lvl="0" rtl="0">
              <a:spcBef>
                <a:spcPts val="0"/>
              </a:spcBef>
              <a:buNone/>
            </a:pPr>
            <a:r>
              <a:rPr lang="en"/>
              <a:t>+ practice experimenting and iterating through developing an animation project</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a:spcBef>
                <a:spcPts val="0"/>
              </a:spcBef>
              <a:buNone/>
            </a:pPr>
            <a:r>
              <a:rPr lang="en"/>
              <a:t>+ Can students distinguish sprites and costumes? </a:t>
            </a:r>
          </a:p>
          <a:p>
            <a:pPr lvl="0" rtl="0">
              <a:spcBef>
                <a:spcPts val="0"/>
              </a:spcBef>
              <a:buNone/>
            </a:pPr>
            <a:r>
              <a:rPr lang="en"/>
              <a:t>+ Some Scratchers are particularly interested in developing animation projects and prefer to spend their time drawing and designing sprites, costumes, or backdrops. How might you engage students in both the aesthetic and technical aspects of projects?</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investigate the problem and find a solution to five debugging challenges </a:t>
            </a:r>
          </a:p>
          <a:p>
            <a:pPr lvl="0" rtl="0">
              <a:spcBef>
                <a:spcPts val="0"/>
              </a:spcBef>
              <a:buNone/>
            </a:pPr>
            <a:r>
              <a:rPr lang="en"/>
              <a:t>+ explore a range of concepts (including sequence) through the practices of testing and debugging </a:t>
            </a:r>
          </a:p>
          <a:p>
            <a:pPr lvl="0" rtl="0">
              <a:spcBef>
                <a:spcPts val="0"/>
              </a:spcBef>
              <a:buNone/>
            </a:pPr>
            <a:r>
              <a:rPr lang="en"/>
              <a:t>+ develop a list of strategies for debugging projects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be able to create a project that combines animation and music by working on a self-directed music video project </a:t>
            </a:r>
          </a:p>
          <a:p>
            <a:pPr lvl="0" rtl="0">
              <a:spcBef>
                <a:spcPts val="0"/>
              </a:spcBef>
              <a:buNone/>
            </a:pPr>
            <a:r>
              <a:rPr lang="en"/>
              <a:t>+ gain more familiarity with sprites, costumes, and sounds</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a:spcBef>
                <a:spcPts val="0"/>
              </a:spcBef>
              <a:buNone/>
            </a:pPr>
            <a:r>
              <a:rPr lang="en"/>
              <a:t>+ Did the projects combine sprites and sound?</a:t>
            </a:r>
          </a:p>
          <a:p>
            <a:pPr lvl="0">
              <a:spcBef>
                <a:spcPts val="0"/>
              </a:spcBef>
              <a:buNone/>
            </a:pPr>
            <a:r>
              <a:rPr lang="en"/>
              <a:t>+ What parts of the projects did students choose to animate? </a:t>
            </a:r>
          </a:p>
          <a:p>
            <a:pPr lvl="0" rtl="0">
              <a:spcBef>
                <a:spcPts val="0"/>
              </a:spcBef>
              <a:buNone/>
            </a:pPr>
            <a:r>
              <a:rPr lang="en"/>
              <a:t>+ Are there certain blocks or concepts introduced up until now that students might still be struggling with? How might you help?</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experiment with defining behaviors for characters using Scratch’s Make a Block feature </a:t>
            </a:r>
          </a:p>
          <a:p>
            <a:pPr lvl="0" rtl="0">
              <a:spcBef>
                <a:spcPts val="0"/>
              </a:spcBef>
              <a:buNone/>
            </a:pPr>
            <a:r>
              <a:rPr lang="en"/>
              <a:t>+ gain more familiarity with the computational concepts of events and parallelism and the practice of experimenting and iterating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a:spcBef>
                <a:spcPts val="0"/>
              </a:spcBef>
              <a:buNone/>
            </a:pPr>
            <a:r>
              <a:rPr lang="en"/>
              <a:t>+ Do projects include two sprites that each have two behaviors using the Make a Block feature? </a:t>
            </a:r>
          </a:p>
          <a:p>
            <a:pPr lvl="0" rtl="0">
              <a:spcBef>
                <a:spcPts val="0"/>
              </a:spcBef>
              <a:buNone/>
            </a:pPr>
            <a:r>
              <a:rPr lang="en"/>
              <a:t>+ Can students explain how to use the Make a Block feature to each other and to you?</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explore two different strategies for synchronizing interactions between sprites (timing and broadcasting) by remixing a joke project </a:t>
            </a:r>
          </a:p>
          <a:p>
            <a:pPr lvl="0" rtl="0">
              <a:spcBef>
                <a:spcPts val="0"/>
              </a:spcBef>
              <a:buNone/>
            </a:pPr>
            <a:r>
              <a:rPr lang="en"/>
              <a:t>+ develop greater familiarity with the computational concept of events and parallelism and the practice of reusing and remixing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a:spcBef>
                <a:spcPts val="0"/>
              </a:spcBef>
              <a:buNone/>
            </a:pPr>
            <a:r>
              <a:rPr lang="en"/>
              <a:t>+ Do projects use the broadcast and when I receive blocks? </a:t>
            </a:r>
          </a:p>
          <a:p>
            <a:pPr lvl="0" rtl="0">
              <a:spcBef>
                <a:spcPts val="0"/>
              </a:spcBef>
              <a:buNone/>
            </a:pPr>
            <a:r>
              <a:rPr lang="en"/>
              <a:t>+ Can students explain how to use the broadcast, broadcast and wait, and when I receive blocks?</a:t>
            </a: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be able to create a project that experiments with changing backdrops, like a story with multiple scenes or a slideshow </a:t>
            </a:r>
          </a:p>
          <a:p>
            <a:pPr lvl="0" rtl="0">
              <a:spcBef>
                <a:spcPts val="0"/>
              </a:spcBef>
              <a:buNone/>
            </a:pPr>
            <a:r>
              <a:rPr lang="en"/>
              <a:t>+ gain more familiarity with the computational concepts of events and parallelism and the practice of experimenting and iterating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 Do projects successfully coordinate multiple scenes using changing backdrops?</a:t>
            </a:r>
          </a:p>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investigate the problem and find a solution to five debugging challenges </a:t>
            </a:r>
          </a:p>
          <a:p>
            <a:pPr lvl="0" rtl="0">
              <a:spcBef>
                <a:spcPts val="0"/>
              </a:spcBef>
              <a:buNone/>
            </a:pPr>
            <a:r>
              <a:rPr lang="en"/>
              <a:t>+ explore a range of concepts (including sequence) through the practices of testing and debugging </a:t>
            </a:r>
          </a:p>
          <a:p>
            <a:pPr lvl="0">
              <a:spcBef>
                <a:spcPts val="0"/>
              </a:spcBef>
              <a:buNone/>
            </a:pPr>
            <a:r>
              <a:rPr lang="en"/>
              <a:t>+ develop a list of strategies for debugging projects</a:t>
            </a:r>
          </a:p>
          <a:p>
            <a:pPr lvl="0">
              <a:spcBef>
                <a:spcPts val="0"/>
              </a:spcBef>
              <a:buNone/>
            </a:pPr>
            <a:r>
              <a:t/>
            </a:r>
            <a:endParaRPr/>
          </a:p>
          <a:p>
            <a:pPr lvl="0">
              <a:spcBef>
                <a:spcPts val="0"/>
              </a:spcBef>
              <a:buNone/>
            </a:pPr>
            <a:r>
              <a:t/>
            </a:r>
            <a:endParaRPr/>
          </a:p>
          <a:p>
            <a:pPr lvl="0">
              <a:spcBef>
                <a:spcPts val="0"/>
              </a:spcBef>
              <a:buNone/>
            </a:pPr>
            <a:r>
              <a:rPr lang="en"/>
              <a:t>REVIEW</a:t>
            </a:r>
          </a:p>
          <a:p>
            <a:pPr lvl="0">
              <a:spcBef>
                <a:spcPts val="0"/>
              </a:spcBef>
              <a:buNone/>
            </a:pPr>
            <a:r>
              <a:rPr lang="en"/>
              <a:t>+ Were students able to solve all five bugs? If not, how might you clarify the concepts expressed in the unsolved programs? </a:t>
            </a:r>
          </a:p>
          <a:p>
            <a:pPr lvl="0" rtl="0">
              <a:spcBef>
                <a:spcPts val="0"/>
              </a:spcBef>
              <a:buNone/>
            </a:pPr>
            <a:r>
              <a:rPr lang="en"/>
              <a:t>+ What different testing and debugging strategies did students employ?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sz="1400"/>
          </a:p>
          <a:p>
            <a:pPr lvl="0">
              <a:spcBef>
                <a:spcPts val="0"/>
              </a:spcBef>
              <a:buNone/>
            </a:pPr>
            <a:r>
              <a:rPr lang="en" sz="1400" u="sng">
                <a:solidFill>
                  <a:schemeClr val="hlink"/>
                </a:solidFill>
                <a:hlinkClick r:id="rId2"/>
              </a:rPr>
              <a:t>https://scratch.mit.edu/community_guidelines</a:t>
            </a:r>
          </a:p>
          <a:p>
            <a:pPr lvl="0">
              <a:spcBef>
                <a:spcPts val="0"/>
              </a:spcBef>
              <a:buNone/>
            </a:pPr>
            <a:r>
              <a:t/>
            </a:r>
            <a:endParaRPr b="1" sz="1400"/>
          </a:p>
          <a:p>
            <a:pPr lvl="0">
              <a:spcBef>
                <a:spcPts val="0"/>
              </a:spcBef>
              <a:buNone/>
            </a:pPr>
            <a:r>
              <a:rPr lang="en" sz="1400"/>
              <a:t>Scratch online accounts require an email address. If students cannot provide a personal or school email address, a teacher or parent/guardian email address may be used. Plan in advance if permission slips for online accounts need to be collected. !</a:t>
            </a:r>
          </a:p>
          <a:p>
            <a:pPr lvl="0">
              <a:spcBef>
                <a:spcPts val="0"/>
              </a:spcBef>
              <a:buNone/>
            </a:pPr>
            <a:r>
              <a:t/>
            </a:r>
            <a:endParaRPr sz="1400"/>
          </a:p>
          <a:p>
            <a:pPr lvl="0">
              <a:spcBef>
                <a:spcPts val="0"/>
              </a:spcBef>
              <a:buNone/>
            </a:pPr>
            <a:r>
              <a:rPr lang="en" sz="1400"/>
              <a:t> Help students navigate to the Scratch website at http://scratch.mit.edu and click on “Join Scratch” to get started creating a Scratch account. Optionally, have the Scratch Account handouts available to guide students. Give students time to register, update their Scratch profile page, and explore the Scratch online community. Encourage students to practice signing in and out of their accounts. ! </a:t>
            </a:r>
          </a:p>
          <a:p>
            <a:pPr lvl="0">
              <a:spcBef>
                <a:spcPts val="0"/>
              </a:spcBef>
              <a:buNone/>
            </a:pPr>
            <a:r>
              <a:t/>
            </a:r>
            <a:endParaRPr sz="1400"/>
          </a:p>
          <a:p>
            <a:pPr lvl="0">
              <a:spcBef>
                <a:spcPts val="0"/>
              </a:spcBef>
              <a:buNone/>
            </a:pPr>
            <a:r>
              <a:rPr lang="en" sz="1400"/>
              <a:t>To make it easier for members of the class to find and follow one another’s Scratch profiles, consider creating a class list of usernames and names. </a:t>
            </a:r>
          </a:p>
          <a:p>
            <a:pPr lvl="0">
              <a:spcBef>
                <a:spcPts val="0"/>
              </a:spcBef>
              <a:buNone/>
            </a:pPr>
            <a:r>
              <a:t/>
            </a:r>
            <a:endParaRPr sz="1400"/>
          </a:p>
          <a:p>
            <a:pPr lvl="0" rtl="0">
              <a:spcBef>
                <a:spcPts val="0"/>
              </a:spcBef>
              <a:buNone/>
            </a:pPr>
            <a:r>
              <a:rPr lang="en" sz="1400"/>
              <a:t>Examine the Scratch community guidelines as a group to discuss respectful and constructive behavior. Review how to report inappropriate posts on the website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a:t>
            </a:r>
            <a:r>
              <a:rPr lang="en"/>
              <a:t>be introduced to the computational practice of reusing and remixing by contributing to a collaborative drawing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 </a:t>
            </a:r>
            <a:r>
              <a:rPr lang="en"/>
              <a:t>Can students explain remixing and its benefits? </a:t>
            </a:r>
          </a:p>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 able to create a project that experiments with changing backdrops, like a story with multiple scenes or a slideshow </a:t>
            </a:r>
          </a:p>
          <a:p>
            <a:pPr lvl="0" rtl="0">
              <a:spcBef>
                <a:spcPts val="0"/>
              </a:spcBef>
              <a:buNone/>
            </a:pPr>
            <a:r>
              <a:rPr lang="en"/>
              <a:t>+ gain more familiarity with the computational concepts of events and parallelism and the practice of experimenting and iterating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 Do projects successfully coordinate multiple scenes using changing backdrops?</a:t>
            </a:r>
          </a:p>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 able to create a project that experiments with changing backdrops, like a story with multiple scenes or a slideshow </a:t>
            </a:r>
          </a:p>
          <a:p>
            <a:pPr lvl="0" rtl="0">
              <a:spcBef>
                <a:spcPts val="0"/>
              </a:spcBef>
              <a:buNone/>
            </a:pPr>
            <a:r>
              <a:rPr lang="en"/>
              <a:t>+ gain more familiarity with the computational concepts of events and parallelism and the practice of experimenting and iterating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 Do projects successfully coordinate multiple scenes using changing backdrops?</a:t>
            </a:r>
          </a:p>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 able to create a project that experiments with changing backdrops, like a story with multiple scenes or a slideshow </a:t>
            </a:r>
          </a:p>
          <a:p>
            <a:pPr lvl="0" rtl="0">
              <a:spcBef>
                <a:spcPts val="0"/>
              </a:spcBef>
              <a:buNone/>
            </a:pPr>
            <a:r>
              <a:rPr lang="en"/>
              <a:t>+ gain more familiarity with the computational concepts of events and parallelism and the practice of experimenting and iterating</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 Do projects successfully coordinate multiple scenes using changing backdrops?</a:t>
            </a:r>
          </a:p>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a:spcBef>
                <a:spcPts val="0"/>
              </a:spcBef>
              <a:buNone/>
            </a:pPr>
            <a:r>
              <a:rPr lang="en"/>
              <a:t>+ be able to describe what a variable is and why variables are useful </a:t>
            </a:r>
          </a:p>
          <a:p>
            <a:pPr lvl="0">
              <a:spcBef>
                <a:spcPts val="0"/>
              </a:spcBef>
              <a:buNone/>
            </a:pPr>
            <a:r>
              <a:rPr lang="en"/>
              <a:t>+ be introduced to the computational concept of data </a:t>
            </a:r>
          </a:p>
          <a:p>
            <a:pPr lvl="0" rtl="0">
              <a:spcBef>
                <a:spcPts val="0"/>
              </a:spcBef>
              <a:buNone/>
            </a:pPr>
            <a:r>
              <a:rPr lang="en"/>
              <a:t>+ experience remixing and reusing a project or part of a project</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a:t>
            </a:r>
            <a:r>
              <a:rPr lang="en"/>
              <a:t>Can students explain what a variable is and what variables are good for?</a:t>
            </a:r>
          </a:p>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9" name="Shape 5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become more familiar with the concepts of conditionals, operators, and data by exploring programs that illustrate common game mechanics</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a:t>
            </a:r>
            <a:r>
              <a:rPr lang="en"/>
              <a:t>Were students able to incorporate extensions into their original game projects?</a:t>
            </a:r>
          </a:p>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3" name="Shape 5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become more familiar with the concepts of conditionals, operators, and data by exploring programs that illustrate common game mechanics</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+Were students able to incorporate extensions into their original game projects?</a:t>
            </a:r>
          </a:p>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investigate the problem and find a solution to five debugging challenges </a:t>
            </a:r>
          </a:p>
          <a:p>
            <a:pPr lvl="0" rtl="0">
              <a:spcBef>
                <a:spcPts val="0"/>
              </a:spcBef>
              <a:buNone/>
            </a:pPr>
            <a:r>
              <a:rPr lang="en"/>
              <a:t>+ explore a range of concepts (including sequence) through the practices of testing and debugging </a:t>
            </a:r>
          </a:p>
          <a:p>
            <a:pPr lvl="0" rtl="0">
              <a:spcBef>
                <a:spcPts val="0"/>
              </a:spcBef>
              <a:buNone/>
            </a:pPr>
            <a:r>
              <a:rPr lang="en"/>
              <a:t>+ develop a list of strategies for debugging projects</a:t>
            </a:r>
          </a:p>
          <a:p>
            <a:pPr lvl="0" rtl="0">
              <a:spcBef>
                <a:spcPts val="0"/>
              </a:spcBef>
              <a:buNone/>
            </a:pPr>
            <a:r>
              <a:t/>
            </a:r>
            <a:endParaRPr/>
          </a:p>
          <a:p>
            <a:pPr lvl="0" rtl="0">
              <a:spcBef>
                <a:spcPts val="0"/>
              </a:spcBef>
              <a:buNone/>
            </a:pPr>
            <a:r>
              <a:t/>
            </a:r>
            <a:endParaRPr/>
          </a:p>
          <a:p>
            <a:pPr lvl="0" rtl="0">
              <a:spcBef>
                <a:spcPts val="0"/>
              </a:spcBef>
              <a:buNone/>
            </a:pPr>
            <a:r>
              <a:rPr lang="en"/>
              <a:t>REVIEW</a:t>
            </a:r>
          </a:p>
          <a:p>
            <a:pPr lvl="0" rtl="0">
              <a:spcBef>
                <a:spcPts val="0"/>
              </a:spcBef>
              <a:buNone/>
            </a:pPr>
            <a:r>
              <a:rPr lang="en"/>
              <a:t>+ Were students able to solve all five bugs? If not, how might you clarify the concepts expressed in the unsolved programs? </a:t>
            </a:r>
          </a:p>
          <a:p>
            <a:pPr lvl="0" rtl="0">
              <a:spcBef>
                <a:spcPts val="0"/>
              </a:spcBef>
              <a:buNone/>
            </a:pPr>
            <a:r>
              <a:rPr lang="en"/>
              <a:t>+ What different testing and debugging strategies did students employ?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1" name="Shape 6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 able to describe what a variable is and why variables are useful </a:t>
            </a:r>
          </a:p>
          <a:p>
            <a:pPr lvl="0" rtl="0">
              <a:spcBef>
                <a:spcPts val="0"/>
              </a:spcBef>
              <a:buNone/>
            </a:pPr>
            <a:r>
              <a:rPr lang="en"/>
              <a:t>+ be introduced to the computational concept of data </a:t>
            </a:r>
          </a:p>
          <a:p>
            <a:pPr lvl="0" rtl="0">
              <a:spcBef>
                <a:spcPts val="0"/>
              </a:spcBef>
              <a:buNone/>
            </a:pPr>
            <a:r>
              <a:rPr lang="en"/>
              <a:t>+ experience remixing and reusing a project or part of a project</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+Can students explain what a variable is and what variables are good for?</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be able to describe what a variable is and why variables are useful </a:t>
            </a:r>
          </a:p>
          <a:p>
            <a:pPr lvl="0" rtl="0">
              <a:spcBef>
                <a:spcPts val="0"/>
              </a:spcBef>
              <a:buNone/>
            </a:pPr>
            <a:r>
              <a:rPr lang="en"/>
              <a:t>+ be introduced to the computational concept of data </a:t>
            </a:r>
          </a:p>
          <a:p>
            <a:pPr lvl="0" rtl="0">
              <a:spcBef>
                <a:spcPts val="0"/>
              </a:spcBef>
              <a:buNone/>
            </a:pPr>
            <a:r>
              <a:rPr lang="en"/>
              <a:t>+ experience remixing and reusing a project or part of a project</a:t>
            </a:r>
          </a:p>
          <a:p>
            <a:pPr lvl="0" rtl="0">
              <a:spcBef>
                <a:spcPts val="0"/>
              </a:spcBef>
              <a:buNone/>
            </a:pPr>
            <a:r>
              <a:t/>
            </a:r>
            <a:endParaRPr/>
          </a:p>
          <a:p>
            <a:pPr lvl="0" rtl="0">
              <a:spcBef>
                <a:spcPts val="0"/>
              </a:spcBef>
              <a:buNone/>
            </a:pPr>
            <a:r>
              <a:t/>
            </a:r>
            <a:endParaRPr/>
          </a:p>
          <a:p>
            <a:pPr lvl="0" rtl="0">
              <a:spcBef>
                <a:spcPts val="0"/>
              </a:spcBef>
              <a:buNone/>
            </a:pPr>
            <a:r>
              <a:rPr lang="en"/>
              <a:t>Reviewing project</a:t>
            </a:r>
          </a:p>
          <a:p>
            <a:pPr lvl="0" rtl="0">
              <a:spcBef>
                <a:spcPts val="0"/>
              </a:spcBef>
              <a:buNone/>
            </a:pPr>
            <a:r>
              <a:rPr lang="en"/>
              <a:t>+Can students explain what a variable is and what variables are good for?</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sz="1400"/>
              <a:t> Help students open the Scratch project editor by navigating to the Scratch website at http://scratch.mit.edu, signing in to their Scratch accounts, and then clicking on “Create”at the top of the page. Optionally, have the Scratch Surprise handout and Scratch Cardsavailable to guide students during their explorations.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OBJECTIVES </a:t>
            </a:r>
          </a:p>
          <a:p>
            <a:pPr lvl="0" rtl="0">
              <a:spcBef>
                <a:spcPts val="0"/>
              </a:spcBef>
              <a:buNone/>
            </a:pPr>
            <a:r>
              <a:rPr lang="en"/>
              <a:t>By completing this activity, students will: </a:t>
            </a:r>
          </a:p>
          <a:p>
            <a:pPr lvl="0" rtl="0">
              <a:spcBef>
                <a:spcPts val="0"/>
              </a:spcBef>
              <a:buNone/>
            </a:pPr>
            <a:r>
              <a:rPr lang="en"/>
              <a:t>+ investigate the problem and find a solution to five debugging challenges </a:t>
            </a:r>
          </a:p>
          <a:p>
            <a:pPr lvl="0" rtl="0">
              <a:spcBef>
                <a:spcPts val="0"/>
              </a:spcBef>
              <a:buNone/>
            </a:pPr>
            <a:r>
              <a:rPr lang="en"/>
              <a:t>+ explore a range of concepts (including sequence) through the practices of testing and debugging </a:t>
            </a:r>
          </a:p>
          <a:p>
            <a:pPr lvl="0" rtl="0">
              <a:spcBef>
                <a:spcPts val="0"/>
              </a:spcBef>
              <a:buNone/>
            </a:pPr>
            <a:r>
              <a:rPr lang="en"/>
              <a:t>+ develop a list of strategies for debugging projects</a:t>
            </a:r>
          </a:p>
          <a:p>
            <a:pPr lvl="0" rtl="0">
              <a:spcBef>
                <a:spcPts val="0"/>
              </a:spcBef>
              <a:buNone/>
            </a:pPr>
            <a:r>
              <a:t/>
            </a:r>
            <a:endParaRPr/>
          </a:p>
          <a:p>
            <a:pPr lvl="0" rtl="0">
              <a:spcBef>
                <a:spcPts val="0"/>
              </a:spcBef>
              <a:buNone/>
            </a:pPr>
            <a:r>
              <a:t/>
            </a:r>
            <a:endParaRPr/>
          </a:p>
          <a:p>
            <a:pPr lvl="0" rtl="0">
              <a:spcBef>
                <a:spcPts val="0"/>
              </a:spcBef>
              <a:buNone/>
            </a:pPr>
            <a:r>
              <a:rPr lang="en"/>
              <a:t>REVIEW</a:t>
            </a:r>
          </a:p>
          <a:p>
            <a:pPr lvl="0" rtl="0">
              <a:spcBef>
                <a:spcPts val="0"/>
              </a:spcBef>
              <a:buNone/>
            </a:pPr>
            <a:r>
              <a:rPr lang="en"/>
              <a:t>+ Were students able to solve all five bugs? If not, how might you clarify the concepts expressed in the unsolved programs? </a:t>
            </a:r>
          </a:p>
          <a:p>
            <a:pPr lvl="0" rtl="0">
              <a:spcBef>
                <a:spcPts val="0"/>
              </a:spcBef>
              <a:buNone/>
            </a:pPr>
            <a:r>
              <a:rPr lang="en"/>
              <a:t>+ What different testing and debugging strategies did students employ?</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rPr lang="en"/>
              <a:t>OBJECTIVES By completing this activity, students will: </a:t>
            </a:r>
          </a:p>
          <a:p>
            <a:pPr lvl="0">
              <a:spcBef>
                <a:spcPts val="0"/>
              </a:spcBef>
              <a:buNone/>
            </a:pPr>
            <a:r>
              <a:rPr lang="en"/>
              <a:t>+ be able to add a project to a studio </a:t>
            </a:r>
          </a:p>
          <a:p>
            <a:pPr lvl="0">
              <a:spcBef>
                <a:spcPts val="0"/>
              </a:spcBef>
              <a:buNone/>
            </a:pPr>
            <a:r>
              <a:rPr lang="en"/>
              <a:t>+ be able to post comments on other Scratch projects</a:t>
            </a:r>
          </a:p>
          <a:p>
            <a:pPr lvl="0">
              <a:spcBef>
                <a:spcPts val="0"/>
              </a:spcBef>
              <a:buNone/>
            </a:pPr>
            <a:r>
              <a:t/>
            </a:r>
            <a:endParaRPr/>
          </a:p>
          <a:p>
            <a:pPr lvl="0">
              <a:spcBef>
                <a:spcPts val="0"/>
              </a:spcBef>
              <a:buNone/>
            </a:pPr>
            <a:r>
              <a:rPr lang="en"/>
              <a:t>Scratch studios are one way to collect and organize Scratch projects online. In this activity, help students understand what studios are and how to add a project to a studio. Optionally, have the Scratch Studio handout available to guide students. ! </a:t>
            </a:r>
          </a:p>
          <a:p>
            <a:pPr lvl="0">
              <a:spcBef>
                <a:spcPts val="0"/>
              </a:spcBef>
              <a:buNone/>
            </a:pPr>
            <a:r>
              <a:t/>
            </a:r>
            <a:endParaRPr/>
          </a:p>
          <a:p>
            <a:pPr lvl="0">
              <a:spcBef>
                <a:spcPts val="0"/>
              </a:spcBef>
              <a:buNone/>
            </a:pPr>
            <a:r>
              <a:rPr lang="en"/>
              <a:t>First, have students navigate to the Scratch website and sign in to their accounts. Next, help students find the Scratch Surprise studio or a class studio you’ve created. Then, let students share their Scratch Surprise explorations with others by adding their programs to the studio. </a:t>
            </a:r>
          </a:p>
          <a:p>
            <a:pPr lvl="0">
              <a:spcBef>
                <a:spcPts val="0"/>
              </a:spcBef>
              <a:buNone/>
            </a:pPr>
            <a:r>
              <a:t/>
            </a:r>
            <a:endParaRPr/>
          </a:p>
          <a:p>
            <a:pPr lvl="0">
              <a:spcBef>
                <a:spcPts val="0"/>
              </a:spcBef>
              <a:buNone/>
            </a:pPr>
            <a:r>
              <a:rPr lang="en"/>
              <a:t>Encourage students to investigate other projects in the studio. Invite them to add a comment on the project page of two projects in the collection that they find particularly interesting or inspiring. Engage the group in a discussion about how to give appropriate and purposeful feedback. </a:t>
            </a:r>
          </a:p>
          <a:p>
            <a:pPr lvl="0">
              <a:spcBef>
                <a:spcPts val="0"/>
              </a:spcBef>
              <a:buNone/>
            </a:pPr>
            <a:r>
              <a:t/>
            </a:r>
            <a:endParaRPr/>
          </a:p>
          <a:p>
            <a:pPr lvl="0" rtl="0">
              <a:spcBef>
                <a:spcPts val="0"/>
              </a:spcBef>
              <a:buNone/>
            </a:pPr>
            <a:r>
              <a:rPr lang="en"/>
              <a:t> Ask students to think back on their creative explorations by responding to the reflection prompts in their design journals or in a group discussion.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1524800" y="672605"/>
            <a:ext cx="1081625" cy="1124949"/>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med" w="med" type="none"/>
            <a:tailEnd len="med" w="med" type="none"/>
          </a:ln>
        </p:spPr>
      </p:sp>
      <p:sp>
        <p:nvSpPr>
          <p:cNvPr id="11" name="Shape 11"/>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med" w="med" type="none"/>
            <a:tailEnd len="med" w="med" type="none"/>
          </a:ln>
        </p:spPr>
      </p:sp>
      <p:cxnSp>
        <p:nvCxnSpPr>
          <p:cNvPr id="12" name="Shape 12"/>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3" name="Shape 13"/>
          <p:cNvSpPr txBox="1"/>
          <p:nvPr>
            <p:ph type="ctrTitle"/>
          </p:nvPr>
        </p:nvSpPr>
        <p:spPr>
          <a:xfrm>
            <a:off x="1680301" y="1188925"/>
            <a:ext cx="5783400" cy="1457399"/>
          </a:xfrm>
          <a:prstGeom prst="rect">
            <a:avLst/>
          </a:prstGeom>
        </p:spPr>
        <p:txBody>
          <a:bodyPr anchorCtr="0" anchor="b" bIns="91425" lIns="91425" rIns="91425" wrap="square" tIns="91425"/>
          <a:lstStyle>
            <a:lvl1pPr lvl="0" rtl="0" algn="ctr">
              <a:spcBef>
                <a:spcPts val="0"/>
              </a:spcBef>
              <a:buSzPct val="100000"/>
              <a:defRPr sz="4000"/>
            </a:lvl1pPr>
            <a:lvl2pPr lvl="1" rtl="0" algn="ctr">
              <a:spcBef>
                <a:spcPts val="0"/>
              </a:spcBef>
              <a:buSzPct val="100000"/>
              <a:defRPr sz="4000"/>
            </a:lvl2pPr>
            <a:lvl3pPr lvl="2" rtl="0" algn="ctr">
              <a:spcBef>
                <a:spcPts val="0"/>
              </a:spcBef>
              <a:buSzPct val="100000"/>
              <a:defRPr sz="4000"/>
            </a:lvl3pPr>
            <a:lvl4pPr lvl="3" rtl="0" algn="ctr">
              <a:spcBef>
                <a:spcPts val="0"/>
              </a:spcBef>
              <a:buSzPct val="100000"/>
              <a:defRPr sz="4000"/>
            </a:lvl4pPr>
            <a:lvl5pPr lvl="4" rtl="0" algn="ctr">
              <a:spcBef>
                <a:spcPts val="0"/>
              </a:spcBef>
              <a:buSzPct val="100000"/>
              <a:defRPr sz="4000"/>
            </a:lvl5pPr>
            <a:lvl6pPr lvl="5" rtl="0" algn="ctr">
              <a:spcBef>
                <a:spcPts val="0"/>
              </a:spcBef>
              <a:buSzPct val="100000"/>
              <a:defRPr sz="4000"/>
            </a:lvl6pPr>
            <a:lvl7pPr lvl="6" rtl="0" algn="ctr">
              <a:spcBef>
                <a:spcPts val="0"/>
              </a:spcBef>
              <a:buSzPct val="100000"/>
              <a:defRPr sz="4000"/>
            </a:lvl7pPr>
            <a:lvl8pPr lvl="7" rtl="0" algn="ctr">
              <a:spcBef>
                <a:spcPts val="0"/>
              </a:spcBef>
              <a:buSzPct val="100000"/>
              <a:defRPr sz="4000"/>
            </a:lvl8pPr>
            <a:lvl9pPr lvl="8" rtl="0" algn="ctr">
              <a:spcBef>
                <a:spcPts val="0"/>
              </a:spcBef>
              <a:buSzPct val="100000"/>
              <a:defRPr sz="4000"/>
            </a:lvl9pPr>
          </a:lstStyle>
          <a:p/>
        </p:txBody>
      </p:sp>
      <p:sp>
        <p:nvSpPr>
          <p:cNvPr id="14" name="Shape 14"/>
          <p:cNvSpPr txBox="1"/>
          <p:nvPr>
            <p:ph idx="1" type="subTitle"/>
          </p:nvPr>
        </p:nvSpPr>
        <p:spPr>
          <a:xfrm>
            <a:off x="1680301" y="3049450"/>
            <a:ext cx="5783400" cy="909000"/>
          </a:xfrm>
          <a:prstGeom prst="rect">
            <a:avLst/>
          </a:prstGeom>
        </p:spPr>
        <p:txBody>
          <a:bodyPr anchorCtr="0" anchor="t" bIns="91425" lIns="91425" rIns="91425" wrap="square" tIns="91425"/>
          <a:lstStyle>
            <a:lvl1pPr lvl="0"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rIns="91425" wrap="square" tIns="91425"/>
          <a:lstStyle>
            <a:lvl1pPr lvl="0" rtl="0" algn="ctr">
              <a:spcBef>
                <a:spcPts val="0"/>
              </a:spcBef>
              <a:buClr>
                <a:schemeClr val="accent5"/>
              </a:buClr>
              <a:buSzPct val="100000"/>
              <a:defRPr sz="13000">
                <a:solidFill>
                  <a:schemeClr val="accent5"/>
                </a:solidFill>
              </a:defRPr>
            </a:lvl1pPr>
            <a:lvl2pPr lvl="1" rtl="0" algn="ctr">
              <a:spcBef>
                <a:spcPts val="0"/>
              </a:spcBef>
              <a:buClr>
                <a:schemeClr val="accent5"/>
              </a:buClr>
              <a:buSzPct val="100000"/>
              <a:defRPr sz="13000">
                <a:solidFill>
                  <a:schemeClr val="accent5"/>
                </a:solidFill>
              </a:defRPr>
            </a:lvl2pPr>
            <a:lvl3pPr lvl="2" rtl="0" algn="ctr">
              <a:spcBef>
                <a:spcPts val="0"/>
              </a:spcBef>
              <a:buClr>
                <a:schemeClr val="accent5"/>
              </a:buClr>
              <a:buSzPct val="100000"/>
              <a:defRPr sz="13000">
                <a:solidFill>
                  <a:schemeClr val="accent5"/>
                </a:solidFill>
              </a:defRPr>
            </a:lvl3pPr>
            <a:lvl4pPr lvl="3" rtl="0" algn="ctr">
              <a:spcBef>
                <a:spcPts val="0"/>
              </a:spcBef>
              <a:buClr>
                <a:schemeClr val="accent5"/>
              </a:buClr>
              <a:buSzPct val="100000"/>
              <a:defRPr sz="13000">
                <a:solidFill>
                  <a:schemeClr val="accent5"/>
                </a:solidFill>
              </a:defRPr>
            </a:lvl4pPr>
            <a:lvl5pPr lvl="4" rtl="0" algn="ctr">
              <a:spcBef>
                <a:spcPts val="0"/>
              </a:spcBef>
              <a:buClr>
                <a:schemeClr val="accent5"/>
              </a:buClr>
              <a:buSzPct val="100000"/>
              <a:defRPr sz="13000">
                <a:solidFill>
                  <a:schemeClr val="accent5"/>
                </a:solidFill>
              </a:defRPr>
            </a:lvl5pPr>
            <a:lvl6pPr lvl="5" rtl="0" algn="ctr">
              <a:spcBef>
                <a:spcPts val="0"/>
              </a:spcBef>
              <a:buClr>
                <a:schemeClr val="accent5"/>
              </a:buClr>
              <a:buSzPct val="100000"/>
              <a:defRPr sz="13000">
                <a:solidFill>
                  <a:schemeClr val="accent5"/>
                </a:solidFill>
              </a:defRPr>
            </a:lvl6pPr>
            <a:lvl7pPr lvl="6" rtl="0" algn="ctr">
              <a:spcBef>
                <a:spcPts val="0"/>
              </a:spcBef>
              <a:buClr>
                <a:schemeClr val="accent5"/>
              </a:buClr>
              <a:buSzPct val="100000"/>
              <a:defRPr sz="13000">
                <a:solidFill>
                  <a:schemeClr val="accent5"/>
                </a:solidFill>
              </a:defRPr>
            </a:lvl7pPr>
            <a:lvl8pPr lvl="7" rtl="0" algn="ctr">
              <a:spcBef>
                <a:spcPts val="0"/>
              </a:spcBef>
              <a:buClr>
                <a:schemeClr val="accent5"/>
              </a:buClr>
              <a:buSzPct val="100000"/>
              <a:defRPr sz="13000">
                <a:solidFill>
                  <a:schemeClr val="accent5"/>
                </a:solidFill>
              </a:defRPr>
            </a:lvl8pPr>
            <a:lvl9pPr lvl="8" rtl="0" algn="ctr">
              <a:spcBef>
                <a:spcPts val="0"/>
              </a:spcBef>
              <a:buClr>
                <a:schemeClr val="accent5"/>
              </a:buClr>
              <a:buSzPct val="100000"/>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6"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8" name="Shape 18"/>
          <p:cNvSpPr txBox="1"/>
          <p:nvPr>
            <p:ph type="title"/>
          </p:nvPr>
        </p:nvSpPr>
        <p:spPr>
          <a:xfrm>
            <a:off x="480750" y="1764950"/>
            <a:ext cx="8222100" cy="907500"/>
          </a:xfrm>
          <a:prstGeom prst="rect">
            <a:avLst/>
          </a:prstGeom>
        </p:spPr>
        <p:txBody>
          <a:bodyPr anchorCtr="0" anchor="b" bIns="91425" lIns="91425" rIns="91425" wrap="square"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2" name="Shape 22"/>
          <p:cNvSpPr txBox="1"/>
          <p:nvPr>
            <p:ph type="title"/>
          </p:nvPr>
        </p:nvSpPr>
        <p:spPr>
          <a:xfrm>
            <a:off x="387900" y="458025"/>
            <a:ext cx="8368200" cy="6861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5"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7" name="Shape 27"/>
          <p:cNvSpPr txBox="1"/>
          <p:nvPr>
            <p:ph type="title"/>
          </p:nvPr>
        </p:nvSpPr>
        <p:spPr>
          <a:xfrm>
            <a:off x="387900" y="458025"/>
            <a:ext cx="8368200" cy="6861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4"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6" name="Shape 36"/>
          <p:cNvSpPr txBox="1"/>
          <p:nvPr>
            <p:ph type="title"/>
          </p:nvPr>
        </p:nvSpPr>
        <p:spPr>
          <a:xfrm>
            <a:off x="387900" y="555600"/>
            <a:ext cx="2808000" cy="755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rIns="91425" wrap="square"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med" w="med" type="none"/>
            <a:tailEnd len="med" w="med" type="none"/>
          </a:ln>
        </p:spPr>
      </p:cxnSp>
      <p:sp>
        <p:nvSpPr>
          <p:cNvPr id="45" name="Shape 45"/>
          <p:cNvSpPr txBox="1"/>
          <p:nvPr>
            <p:ph type="title"/>
          </p:nvPr>
        </p:nvSpPr>
        <p:spPr>
          <a:xfrm>
            <a:off x="265500" y="1209075"/>
            <a:ext cx="4045200" cy="1506300"/>
          </a:xfrm>
          <a:prstGeom prst="rect">
            <a:avLst/>
          </a:prstGeom>
        </p:spPr>
        <p:txBody>
          <a:bodyPr anchorCtr="0" anchor="b" bIns="91425" lIns="91425" rIns="91425" wrap="square" tIns="91425"/>
          <a:lstStyle>
            <a:lvl1pPr lvl="0" rtl="0" algn="ctr">
              <a:spcBef>
                <a:spcPts val="0"/>
              </a:spcBef>
              <a:buSzPct val="100000"/>
              <a:defRPr sz="3800"/>
            </a:lvl1pPr>
            <a:lvl2pPr lvl="1" rtl="0" algn="ctr">
              <a:spcBef>
                <a:spcPts val="0"/>
              </a:spcBef>
              <a:buSzPct val="100000"/>
              <a:defRPr sz="3800"/>
            </a:lvl2pPr>
            <a:lvl3pPr lvl="2" rtl="0" algn="ctr">
              <a:spcBef>
                <a:spcPts val="0"/>
              </a:spcBef>
              <a:buSzPct val="100000"/>
              <a:defRPr sz="3800"/>
            </a:lvl3pPr>
            <a:lvl4pPr lvl="3" rtl="0" algn="ctr">
              <a:spcBef>
                <a:spcPts val="0"/>
              </a:spcBef>
              <a:buSzPct val="100000"/>
              <a:defRPr sz="3800"/>
            </a:lvl4pPr>
            <a:lvl5pPr lvl="4" rtl="0" algn="ctr">
              <a:spcBef>
                <a:spcPts val="0"/>
              </a:spcBef>
              <a:buSzPct val="100000"/>
              <a:defRPr sz="3800"/>
            </a:lvl5pPr>
            <a:lvl6pPr lvl="5" rtl="0" algn="ctr">
              <a:spcBef>
                <a:spcPts val="0"/>
              </a:spcBef>
              <a:buSzPct val="100000"/>
              <a:defRPr sz="3800"/>
            </a:lvl6pPr>
            <a:lvl7pPr lvl="6" rtl="0" algn="ctr">
              <a:spcBef>
                <a:spcPts val="0"/>
              </a:spcBef>
              <a:buSzPct val="100000"/>
              <a:defRPr sz="3800"/>
            </a:lvl7pPr>
            <a:lvl8pPr lvl="7" rtl="0" algn="ctr">
              <a:spcBef>
                <a:spcPts val="0"/>
              </a:spcBef>
              <a:buSzPct val="100000"/>
              <a:defRPr sz="3800"/>
            </a:lvl8pPr>
            <a:lvl9pPr lvl="8" rtl="0" algn="ctr">
              <a:spcBef>
                <a:spcPts val="0"/>
              </a:spcBef>
              <a:buSzPct val="100000"/>
              <a:defRPr sz="3800"/>
            </a:lvl9pPr>
          </a:lstStyle>
          <a:p/>
        </p:txBody>
      </p:sp>
      <p:sp>
        <p:nvSpPr>
          <p:cNvPr id="46" name="Shape 46"/>
          <p:cNvSpPr txBox="1"/>
          <p:nvPr>
            <p:ph idx="1" type="subTitle"/>
          </p:nvPr>
        </p:nvSpPr>
        <p:spPr>
          <a:xfrm>
            <a:off x="265500" y="2769000"/>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Clr>
                <a:schemeClr val="accent5"/>
              </a:buClr>
              <a:buSzPct val="100000"/>
              <a:buNone/>
              <a:defRPr sz="2100">
                <a:solidFill>
                  <a:schemeClr val="accent5"/>
                </a:solidFill>
              </a:defRPr>
            </a:lvl1pPr>
            <a:lvl2pPr lvl="1" rtl="0" algn="ctr">
              <a:lnSpc>
                <a:spcPct val="100000"/>
              </a:lnSpc>
              <a:spcBef>
                <a:spcPts val="0"/>
              </a:spcBef>
              <a:spcAft>
                <a:spcPts val="0"/>
              </a:spcAft>
              <a:buClr>
                <a:schemeClr val="accent5"/>
              </a:buClr>
              <a:buSzPct val="100000"/>
              <a:buNone/>
              <a:defRPr sz="2100">
                <a:solidFill>
                  <a:schemeClr val="accent5"/>
                </a:solidFill>
              </a:defRPr>
            </a:lvl2pPr>
            <a:lvl3pPr lvl="2" rtl="0" algn="ctr">
              <a:lnSpc>
                <a:spcPct val="100000"/>
              </a:lnSpc>
              <a:spcBef>
                <a:spcPts val="0"/>
              </a:spcBef>
              <a:spcAft>
                <a:spcPts val="0"/>
              </a:spcAft>
              <a:buClr>
                <a:schemeClr val="accent5"/>
              </a:buClr>
              <a:buSzPct val="100000"/>
              <a:buNone/>
              <a:defRPr sz="2100">
                <a:solidFill>
                  <a:schemeClr val="accent5"/>
                </a:solidFill>
              </a:defRPr>
            </a:lvl3pPr>
            <a:lvl4pPr lvl="3" rtl="0" algn="ctr">
              <a:lnSpc>
                <a:spcPct val="100000"/>
              </a:lnSpc>
              <a:spcBef>
                <a:spcPts val="0"/>
              </a:spcBef>
              <a:spcAft>
                <a:spcPts val="0"/>
              </a:spcAft>
              <a:buClr>
                <a:schemeClr val="accent5"/>
              </a:buClr>
              <a:buSzPct val="100000"/>
              <a:buNone/>
              <a:defRPr sz="2100">
                <a:solidFill>
                  <a:schemeClr val="accent5"/>
                </a:solidFill>
              </a:defRPr>
            </a:lvl4pPr>
            <a:lvl5pPr lvl="4" rtl="0" algn="ctr">
              <a:lnSpc>
                <a:spcPct val="100000"/>
              </a:lnSpc>
              <a:spcBef>
                <a:spcPts val="0"/>
              </a:spcBef>
              <a:spcAft>
                <a:spcPts val="0"/>
              </a:spcAft>
              <a:buClr>
                <a:schemeClr val="accent5"/>
              </a:buClr>
              <a:buSzPct val="100000"/>
              <a:buNone/>
              <a:defRPr sz="2100">
                <a:solidFill>
                  <a:schemeClr val="accent5"/>
                </a:solidFill>
              </a:defRPr>
            </a:lvl5pPr>
            <a:lvl6pPr lvl="5" rtl="0" algn="ctr">
              <a:lnSpc>
                <a:spcPct val="100000"/>
              </a:lnSpc>
              <a:spcBef>
                <a:spcPts val="0"/>
              </a:spcBef>
              <a:spcAft>
                <a:spcPts val="0"/>
              </a:spcAft>
              <a:buClr>
                <a:schemeClr val="accent5"/>
              </a:buClr>
              <a:buSzPct val="100000"/>
              <a:buNone/>
              <a:defRPr sz="2100">
                <a:solidFill>
                  <a:schemeClr val="accent5"/>
                </a:solidFill>
              </a:defRPr>
            </a:lvl6pPr>
            <a:lvl7pPr lvl="6" rtl="0" algn="ctr">
              <a:lnSpc>
                <a:spcPct val="100000"/>
              </a:lnSpc>
              <a:spcBef>
                <a:spcPts val="0"/>
              </a:spcBef>
              <a:spcAft>
                <a:spcPts val="0"/>
              </a:spcAft>
              <a:buClr>
                <a:schemeClr val="accent5"/>
              </a:buClr>
              <a:buSzPct val="100000"/>
              <a:buNone/>
              <a:defRPr sz="2100">
                <a:solidFill>
                  <a:schemeClr val="accent5"/>
                </a:solidFill>
              </a:defRPr>
            </a:lvl7pPr>
            <a:lvl8pPr lvl="7" rtl="0" algn="ctr">
              <a:lnSpc>
                <a:spcPct val="100000"/>
              </a:lnSpc>
              <a:spcBef>
                <a:spcPts val="0"/>
              </a:spcBef>
              <a:spcAft>
                <a:spcPts val="0"/>
              </a:spcAft>
              <a:buClr>
                <a:schemeClr val="accent5"/>
              </a:buClr>
              <a:buSzPct val="100000"/>
              <a:buNone/>
              <a:defRPr sz="2100">
                <a:solidFill>
                  <a:schemeClr val="accent5"/>
                </a:solidFill>
              </a:defRPr>
            </a:lvl8pPr>
            <a:lvl9pPr lvl="8" rtl="0"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rIns="91425" wrap="square" tIns="91425"/>
          <a:lstStyle>
            <a:lvl1pPr lvl="0"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1"/>
              </a:buClr>
              <a:buSzPct val="100000"/>
              <a:buFont typeface="Roboto"/>
              <a:buChar char="●"/>
              <a:defRPr sz="1800">
                <a:solidFill>
                  <a:schemeClr val="dk1"/>
                </a:solidFill>
                <a:latin typeface="Roboto"/>
                <a:ea typeface="Roboto"/>
                <a:cs typeface="Roboto"/>
                <a:sym typeface="Roboto"/>
              </a:defRPr>
            </a:lvl1pPr>
            <a:lvl2pPr lvl="1"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2pPr>
            <a:lvl3pPr lvl="2"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3pPr>
            <a:lvl4pPr lvl="3"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4pPr>
            <a:lvl5pPr lvl="4"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5pPr>
            <a:lvl6pPr lvl="5"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6pPr>
            <a:lvl7pPr lvl="6"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7pPr>
            <a:lvl8pPr lvl="7"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8pPr>
            <a:lvl9pPr lvl="8" rtl="0">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ratched.gse.harvard.edu/guide/files/CreativeComputing20140820_LearnerWorkbook.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scratch.mit.edu/studios/475476/"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scratch.mit.edu/projects/editor/?tip_bar=home" TargetMode="External"/><Relationship Id="rId4" Type="http://schemas.openxmlformats.org/officeDocument/2006/relationships/hyperlink" Target="https://scratch.mit.edu/studios/475480/" TargetMode="External"/><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scratch.mit.edu/"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scratch.mit.edu/studios/475483/" TargetMode="External"/><Relationship Id="rId4" Type="http://schemas.openxmlformats.org/officeDocument/2006/relationships/hyperlink" Target="https://scratch.mit.edu/projects/10437040/" TargetMode="External"/><Relationship Id="rId11" Type="http://schemas.openxmlformats.org/officeDocument/2006/relationships/image" Target="../media/image10.png"/><Relationship Id="rId10" Type="http://schemas.openxmlformats.org/officeDocument/2006/relationships/image" Target="../media/image7.png"/><Relationship Id="rId12"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hyperlink" Target="https://scratch.mit.edu/projects/10437249/" TargetMode="External"/><Relationship Id="rId6" Type="http://schemas.openxmlformats.org/officeDocument/2006/relationships/hyperlink" Target="https://scratch.mit.edu/projects/10437366/" TargetMode="External"/><Relationship Id="rId7" Type="http://schemas.openxmlformats.org/officeDocument/2006/relationships/hyperlink" Target="http://scratch.mit.edu/projects/10437439" TargetMode="External"/><Relationship Id="rId8" Type="http://schemas.openxmlformats.org/officeDocument/2006/relationships/hyperlink" Target="https://scratch.mit.edu/projects/1043747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scratch.mit.edu/projects/editor/?tip_bar=home" TargetMode="External"/><Relationship Id="rId4" Type="http://schemas.openxmlformats.org/officeDocument/2006/relationships/hyperlink" Target="https://scratch.mit.edu/studios/475470/" TargetMode="External"/><Relationship Id="rId5" Type="http://schemas.openxmlformats.org/officeDocument/2006/relationships/image" Target="../media/image16.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scratch.mit.edu/studios/475523/" TargetMode="External"/><Relationship Id="rId4" Type="http://schemas.openxmlformats.org/officeDocument/2006/relationships/image" Target="../media/image15.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scratch.mit.edu/studios/475527/" TargetMode="External"/><Relationship Id="rId4" Type="http://schemas.openxmlformats.org/officeDocument/2006/relationships/image" Target="../media/image14.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scratch.mit.edu/studios/475529/" TargetMode="External"/><Relationship Id="rId4" Type="http://schemas.openxmlformats.org/officeDocument/2006/relationships/image" Target="../media/image22.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scratch.mit.edu/studios/475539/" TargetMode="External"/><Relationship Id="rId4" Type="http://schemas.openxmlformats.org/officeDocument/2006/relationships/hyperlink" Target="https://scratch.mit.edu/projects/23266426/" TargetMode="External"/><Relationship Id="rId11" Type="http://schemas.openxmlformats.org/officeDocument/2006/relationships/image" Target="../media/image17.png"/><Relationship Id="rId10" Type="http://schemas.openxmlformats.org/officeDocument/2006/relationships/image" Target="../media/image21.png"/><Relationship Id="rId12" Type="http://schemas.openxmlformats.org/officeDocument/2006/relationships/image" Target="../media/image18.png"/><Relationship Id="rId9" Type="http://schemas.openxmlformats.org/officeDocument/2006/relationships/image" Target="../media/image10.png"/><Relationship Id="rId5" Type="http://schemas.openxmlformats.org/officeDocument/2006/relationships/hyperlink" Target="http://scratch.mit.edu/projects/24268476" TargetMode="External"/><Relationship Id="rId6" Type="http://schemas.openxmlformats.org/officeDocument/2006/relationships/hyperlink" Target="https://scratch.mit.edu/projects/24268506/" TargetMode="External"/><Relationship Id="rId7" Type="http://schemas.openxmlformats.org/officeDocument/2006/relationships/hyperlink" Target="https://scratch.mit.edu/projects/23267140/" TargetMode="External"/><Relationship Id="rId8" Type="http://schemas.openxmlformats.org/officeDocument/2006/relationships/hyperlink" Target="https://scratch.mit.edu/projects/2326724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youtube.com/watch?v=-SjuiawRMU4&amp;feature=youtu.b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scratch.mit.edu/studios/475517/" TargetMode="External"/><Relationship Id="rId4" Type="http://schemas.openxmlformats.org/officeDocument/2006/relationships/image" Target="../media/image23.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scratch.mit.edu/studios/475545/" TargetMode="External"/><Relationship Id="rId4" Type="http://schemas.openxmlformats.org/officeDocument/2006/relationships/hyperlink" Target="https://www.youtube.com/watch?v=-q5vYECkNek" TargetMode="External"/><Relationship Id="rId5" Type="http://schemas.openxmlformats.org/officeDocument/2006/relationships/image" Target="../media/image24.png"/><Relationship Id="rId6"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scratch.mit.edu/studios/475547/" TargetMode="External"/><Relationship Id="rId4" Type="http://schemas.openxmlformats.org/officeDocument/2006/relationships/hyperlink" Target="https://scratch.mit.edu/projects/10015800/" TargetMode="External"/><Relationship Id="rId5" Type="http://schemas.openxmlformats.org/officeDocument/2006/relationships/image" Target="../media/image25.png"/><Relationship Id="rId6"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scratch.mit.edu/studios/475550/" TargetMode="External"/><Relationship Id="rId4" Type="http://schemas.openxmlformats.org/officeDocument/2006/relationships/image" Target="../media/image31.png"/><Relationship Id="rId5"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scratch.mit.edu/studios/475554/" TargetMode="External"/><Relationship Id="rId4" Type="http://schemas.openxmlformats.org/officeDocument/2006/relationships/hyperlink" Target="https://scratch.mit.edu/projects/24269007/" TargetMode="External"/><Relationship Id="rId11" Type="http://schemas.openxmlformats.org/officeDocument/2006/relationships/image" Target="../media/image46.png"/><Relationship Id="rId10" Type="http://schemas.openxmlformats.org/officeDocument/2006/relationships/image" Target="../media/image18.png"/><Relationship Id="rId12" Type="http://schemas.openxmlformats.org/officeDocument/2006/relationships/image" Target="../media/image27.png"/><Relationship Id="rId9" Type="http://schemas.openxmlformats.org/officeDocument/2006/relationships/image" Target="../media/image10.png"/><Relationship Id="rId5" Type="http://schemas.openxmlformats.org/officeDocument/2006/relationships/hyperlink" Target="https://scratch.mit.edu/projects/24269046/" TargetMode="External"/><Relationship Id="rId6" Type="http://schemas.openxmlformats.org/officeDocument/2006/relationships/hyperlink" Target="https://scratch.mit.edu/projects/24269070/" TargetMode="External"/><Relationship Id="rId7" Type="http://schemas.openxmlformats.org/officeDocument/2006/relationships/hyperlink" Target="https://scratch.mit.edu/projects/24269097/" TargetMode="External"/><Relationship Id="rId8" Type="http://schemas.openxmlformats.org/officeDocument/2006/relationships/hyperlink" Target="https://scratch.mit.edu/projects/2426913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scratch.mit.edu/" TargetMode="Externa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scratch.mit.edu/studios/475543/" TargetMode="External"/><Relationship Id="rId4" Type="http://schemas.openxmlformats.org/officeDocument/2006/relationships/image" Target="../media/image35.png"/><Relationship Id="rId5"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scratch.mit.edu/studios/487504/" TargetMode="External"/><Relationship Id="rId4" Type="http://schemas.openxmlformats.org/officeDocument/2006/relationships/image" Target="../media/image32.png"/><Relationship Id="rId5"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s://scratch.mit.edu/studios/487504/" TargetMode="External"/><Relationship Id="rId4" Type="http://schemas.openxmlformats.org/officeDocument/2006/relationships/image" Target="../media/image37.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scratch.mit.edu/studios/487504/" TargetMode="External"/><Relationship Id="rId4" Type="http://schemas.openxmlformats.org/officeDocument/2006/relationships/image" Target="../media/image34.png"/><Relationship Id="rId5"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s://scratch.mit.edu/projects/10859244/" TargetMode="External"/><Relationship Id="rId4" Type="http://schemas.openxmlformats.org/officeDocument/2006/relationships/hyperlink" Target="https://scratch.mit.edu/projects/2042755/" TargetMode="External"/><Relationship Id="rId9" Type="http://schemas.openxmlformats.org/officeDocument/2006/relationships/image" Target="../media/image39.png"/><Relationship Id="rId5" Type="http://schemas.openxmlformats.org/officeDocument/2006/relationships/hyperlink" Target="https://www.youtube.com/watch?v=uXq379XkhVw&amp;feature=youtu.be" TargetMode="External"/><Relationship Id="rId6" Type="http://schemas.openxmlformats.org/officeDocument/2006/relationships/hyperlink" Target="https://scratch.mit.edu/studios/218313/" TargetMode="External"/><Relationship Id="rId7" Type="http://schemas.openxmlformats.org/officeDocument/2006/relationships/hyperlink" Target="https://scratch.mit.edu/studios/475615/" TargetMode="External"/><Relationship Id="rId8"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scratch.mit.edu/projects/25192659/" TargetMode="External"/><Relationship Id="rId10" Type="http://schemas.openxmlformats.org/officeDocument/2006/relationships/hyperlink" Target="https://scratch.mit.edu/projects/1940456/" TargetMode="External"/><Relationship Id="rId13" Type="http://schemas.openxmlformats.org/officeDocument/2006/relationships/hyperlink" Target="https://scratch.mit.edu/projects/25192991/" TargetMode="External"/><Relationship Id="rId12" Type="http://schemas.openxmlformats.org/officeDocument/2006/relationships/hyperlink" Target="https://scratch.mit.edu/projects/25192935/" TargetMode="External"/><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scratch.mit.edu/studios/475619/" TargetMode="External"/><Relationship Id="rId4" Type="http://schemas.openxmlformats.org/officeDocument/2006/relationships/image" Target="../media/image44.png"/><Relationship Id="rId9" Type="http://schemas.openxmlformats.org/officeDocument/2006/relationships/hyperlink" Target="https://scratch.mit.edu/projects/1940450/" TargetMode="External"/><Relationship Id="rId15" Type="http://schemas.openxmlformats.org/officeDocument/2006/relationships/image" Target="../media/image38.png"/><Relationship Id="rId14" Type="http://schemas.openxmlformats.org/officeDocument/2006/relationships/hyperlink" Target="https://scratch.mit.edu/projects/25192711/" TargetMode="External"/><Relationship Id="rId17" Type="http://schemas.openxmlformats.org/officeDocument/2006/relationships/image" Target="../media/image42.png"/><Relationship Id="rId16"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hyperlink" Target="https://scratch.mit.edu/projects/1940443/" TargetMode="External"/><Relationship Id="rId7" Type="http://schemas.openxmlformats.org/officeDocument/2006/relationships/hyperlink" Target="https://scratch.mit.edu/projects/1940453/" TargetMode="External"/><Relationship Id="rId8" Type="http://schemas.openxmlformats.org/officeDocument/2006/relationships/hyperlink" Target="https://scratch.mit.edu/projects/194044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scratch.mit.edu/studios/487213/" TargetMode="External"/><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59.png"/><Relationship Id="rId7"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18.png"/><Relationship Id="rId12"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s://scratch.mit.edu/studios/475634/" TargetMode="External"/><Relationship Id="rId4" Type="http://schemas.openxmlformats.org/officeDocument/2006/relationships/hyperlink" Target="https://scratch.mit.edu/projects/24271192/" TargetMode="External"/><Relationship Id="rId9" Type="http://schemas.openxmlformats.org/officeDocument/2006/relationships/image" Target="../media/image10.png"/><Relationship Id="rId5" Type="http://schemas.openxmlformats.org/officeDocument/2006/relationships/hyperlink" Target="https://scratch.mit.edu/projects/24271303/" TargetMode="External"/><Relationship Id="rId6" Type="http://schemas.openxmlformats.org/officeDocument/2006/relationships/hyperlink" Target="https://scratch.mit.edu/projects/24271446/" TargetMode="External"/><Relationship Id="rId7" Type="http://schemas.openxmlformats.org/officeDocument/2006/relationships/hyperlink" Target="https://scratch.mit.edu/projects/24271475/" TargetMode="External"/><Relationship Id="rId8" Type="http://schemas.openxmlformats.org/officeDocument/2006/relationships/hyperlink" Target="https://scratch.mit.edu/projects/2427156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scratch.mit.edu/studios/221311/" TargetMode="External"/><Relationship Id="rId4" Type="http://schemas.openxmlformats.org/officeDocument/2006/relationships/image" Target="../media/image56.png"/><Relationship Id="rId5"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scratch.mit.edu/studios/201437/" TargetMode="External"/><Relationship Id="rId4" Type="http://schemas.openxmlformats.org/officeDocument/2006/relationships/image" Target="../media/image48.png"/><Relationship Id="rId5"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scratch.mit.edu/info/cards/" TargetMode="External"/><Relationship Id="rId4" Type="http://schemas.openxmlformats.org/officeDocument/2006/relationships/hyperlink" Target="https://scratch.mit.edu/" TargetMode="External"/><Relationship Id="rId5" Type="http://schemas.openxmlformats.org/officeDocument/2006/relationships/hyperlink" Target="https://scratch.mit.edu/info/cards/" TargetMode="External"/><Relationship Id="rId6" Type="http://schemas.openxmlformats.org/officeDocument/2006/relationships/hyperlink" Target="https://scratch.mit.edu/info/cards/" TargetMode="External"/><Relationship Id="rId7" Type="http://schemas.openxmlformats.org/officeDocument/2006/relationships/image" Target="../media/image4.png"/><Relationship Id="rId8" Type="http://schemas.openxmlformats.org/officeDocument/2006/relationships/hyperlink" Target="https://scratch.mit.edu/info/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hyperlink" Target="https://scratch.mit.edu/studios/475637/" TargetMode="Externa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scratch.mit.edu/studios/460431/"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1" y="1188925"/>
            <a:ext cx="5783400" cy="1457399"/>
          </a:xfrm>
          <a:prstGeom prst="rect">
            <a:avLst/>
          </a:prstGeom>
        </p:spPr>
        <p:txBody>
          <a:bodyPr anchorCtr="0" anchor="b" bIns="91425" lIns="91425" rIns="91425" wrap="square" tIns="91425">
            <a:noAutofit/>
          </a:bodyPr>
          <a:lstStyle/>
          <a:p>
            <a:pPr lvl="0">
              <a:spcBef>
                <a:spcPts val="0"/>
              </a:spcBef>
              <a:buNone/>
            </a:pPr>
            <a:r>
              <a:t/>
            </a:r>
            <a:endParaRPr/>
          </a:p>
          <a:p>
            <a:pPr lvl="0">
              <a:spcBef>
                <a:spcPts val="0"/>
              </a:spcBef>
              <a:buNone/>
            </a:pPr>
            <a:r>
              <a:t/>
            </a:r>
            <a:endParaRPr/>
          </a:p>
        </p:txBody>
      </p:sp>
      <p:sp>
        <p:nvSpPr>
          <p:cNvPr id="64" name="Shape 64"/>
          <p:cNvSpPr txBox="1"/>
          <p:nvPr>
            <p:ph idx="1" type="subTitle"/>
          </p:nvPr>
        </p:nvSpPr>
        <p:spPr>
          <a:xfrm>
            <a:off x="1680301" y="3049450"/>
            <a:ext cx="5783400" cy="909000"/>
          </a:xfrm>
          <a:prstGeom prst="rect">
            <a:avLst/>
          </a:prstGeom>
        </p:spPr>
        <p:txBody>
          <a:bodyPr anchorCtr="0" anchor="t" bIns="91425" lIns="91425" rIns="91425" wrap="square" tIns="91425">
            <a:noAutofit/>
          </a:bodyPr>
          <a:lstStyle/>
          <a:p>
            <a:pPr lvl="0">
              <a:spcBef>
                <a:spcPts val="0"/>
              </a:spcBef>
              <a:buNone/>
            </a:pPr>
            <a:r>
              <a:rPr lang="en" sz="4000" u="sng">
                <a:solidFill>
                  <a:schemeClr val="hlink"/>
                </a:solidFill>
                <a:hlinkClick r:id="rId3"/>
              </a:rPr>
              <a:t>Scratch workbook</a:t>
            </a:r>
          </a:p>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1 - EXPLORING</a:t>
            </a:r>
          </a:p>
        </p:txBody>
      </p:sp>
      <p:sp>
        <p:nvSpPr>
          <p:cNvPr id="149" name="Shape 149"/>
          <p:cNvSpPr txBox="1"/>
          <p:nvPr>
            <p:ph idx="1" type="body"/>
          </p:nvPr>
        </p:nvSpPr>
        <p:spPr>
          <a:xfrm>
            <a:off x="387900" y="1489825"/>
            <a:ext cx="3999900" cy="2419200"/>
          </a:xfrm>
          <a:prstGeom prst="rect">
            <a:avLst/>
          </a:prstGeom>
        </p:spPr>
        <p:txBody>
          <a:bodyPr anchorCtr="0" anchor="t" bIns="91425" lIns="91425" rIns="91425" wrap="square" tIns="91425">
            <a:noAutofit/>
          </a:bodyPr>
          <a:lstStyle/>
          <a:p>
            <a:pPr indent="-228600" lvl="0" marL="457200">
              <a:spcBef>
                <a:spcPts val="0"/>
              </a:spcBef>
              <a:buAutoNum type="arabicPeriod"/>
            </a:pPr>
            <a:r>
              <a:rPr lang="en"/>
              <a:t>STEP-BY-STEP </a:t>
            </a:r>
          </a:p>
          <a:p>
            <a:pPr indent="-228600" lvl="0" marL="457200">
              <a:spcBef>
                <a:spcPts val="0"/>
              </a:spcBef>
              <a:buAutoNum type="arabicPeriod"/>
            </a:pPr>
            <a:r>
              <a:rPr lang="en"/>
              <a:t>10 BLOCKS </a:t>
            </a:r>
          </a:p>
          <a:p>
            <a:pPr indent="-228600" lvl="0" marL="457200">
              <a:spcBef>
                <a:spcPts val="0"/>
              </a:spcBef>
              <a:buAutoNum type="arabicPeriod"/>
            </a:pPr>
            <a:r>
              <a:rPr lang="en"/>
              <a:t>MY STUDIO </a:t>
            </a:r>
          </a:p>
          <a:p>
            <a:pPr indent="-228600" lvl="0" marL="457200">
              <a:spcBef>
                <a:spcPts val="0"/>
              </a:spcBef>
              <a:buAutoNum type="arabicPeriod"/>
            </a:pPr>
            <a:r>
              <a:rPr lang="en"/>
              <a:t>DEBUG IT! </a:t>
            </a:r>
          </a:p>
          <a:p>
            <a:pPr indent="-228600" lvl="0" marL="457200">
              <a:spcBef>
                <a:spcPts val="0"/>
              </a:spcBef>
              <a:buAutoNum type="arabicPeriod"/>
            </a:pPr>
            <a:r>
              <a:rPr lang="en"/>
              <a:t>ABOUT ME</a:t>
            </a:r>
          </a:p>
        </p:txBody>
      </p:sp>
      <p:sp>
        <p:nvSpPr>
          <p:cNvPr id="150" name="Shape 150"/>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rtl="0">
              <a:spcBef>
                <a:spcPts val="0"/>
              </a:spcBef>
              <a:buNone/>
            </a:pPr>
            <a:r>
              <a:rPr lang="en" sz="30000">
                <a:solidFill>
                  <a:schemeClr val="lt1"/>
                </a:solidFill>
              </a:rPr>
              <a:t>1</a:t>
            </a:r>
          </a:p>
        </p:txBody>
      </p:sp>
      <p:sp>
        <p:nvSpPr>
          <p:cNvPr id="151" name="Shape 151"/>
          <p:cNvSpPr txBox="1"/>
          <p:nvPr/>
        </p:nvSpPr>
        <p:spPr>
          <a:xfrm>
            <a:off x="2987050" y="2364300"/>
            <a:ext cx="3816900" cy="23211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dk2"/>
                </a:solidFill>
              </a:rPr>
              <a:t>From a step-by-step tutorial, to playing with a constrained number of blocks, to a debugging challenge, each activity helps learners build the skills needed to create an </a:t>
            </a:r>
            <a:r>
              <a:rPr b="1" lang="en">
                <a:solidFill>
                  <a:schemeClr val="dk2"/>
                </a:solidFill>
              </a:rPr>
              <a:t>About Me</a:t>
            </a:r>
            <a:r>
              <a:rPr lang="en">
                <a:solidFill>
                  <a:schemeClr val="dk2"/>
                </a:solidFill>
              </a:rPr>
              <a:t> project. </a:t>
            </a:r>
          </a:p>
          <a:p>
            <a:pPr lvl="0">
              <a:spcBef>
                <a:spcPts val="0"/>
              </a:spcBef>
              <a:buNone/>
            </a:pPr>
            <a:r>
              <a:t/>
            </a:r>
            <a:endParaRPr>
              <a:solidFill>
                <a:schemeClr val="dk2"/>
              </a:solidFill>
            </a:endParaRPr>
          </a:p>
          <a:p>
            <a:pPr lvl="0">
              <a:spcBef>
                <a:spcPts val="0"/>
              </a:spcBef>
              <a:buNone/>
            </a:pPr>
            <a:r>
              <a:rPr lang="en">
                <a:solidFill>
                  <a:schemeClr val="dk2"/>
                </a:solidFill>
              </a:rPr>
              <a:t>In the culminating project, learners will explore and experiment with sprites, costumes, looks, backdrops, and sounds to create a personalized, interactive collage in Scratch.</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5" name="Shape 155"/>
        <p:cNvGrpSpPr/>
        <p:nvPr/>
      </p:nvGrpSpPr>
      <p:grpSpPr>
        <a:xfrm>
          <a:off x="0" y="0"/>
          <a:ext cx="0" cy="0"/>
          <a:chOff x="0" y="0"/>
          <a:chExt cx="0" cy="0"/>
        </a:xfrm>
      </p:grpSpPr>
      <p:sp>
        <p:nvSpPr>
          <p:cNvPr id="156" name="Shape 156"/>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57" name="Shape 157"/>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STEP-BY-STEP</a:t>
            </a:r>
          </a:p>
        </p:txBody>
      </p:sp>
      <p:sp>
        <p:nvSpPr>
          <p:cNvPr id="158" name="Shape 158"/>
          <p:cNvSpPr txBox="1"/>
          <p:nvPr>
            <p:ph idx="1" type="body"/>
          </p:nvPr>
        </p:nvSpPr>
        <p:spPr>
          <a:xfrm>
            <a:off x="387900" y="1975025"/>
            <a:ext cx="2443200" cy="2681100"/>
          </a:xfrm>
          <a:prstGeom prst="rect">
            <a:avLst/>
          </a:prstGeom>
        </p:spPr>
        <p:txBody>
          <a:bodyPr anchorCtr="0" anchor="t" bIns="91425" lIns="91425" rIns="91425" wrap="square" tIns="91425">
            <a:noAutofit/>
          </a:bodyPr>
          <a:lstStyle/>
          <a:p>
            <a:pPr lvl="0" rtl="0">
              <a:spcBef>
                <a:spcPts val="0"/>
              </a:spcBef>
              <a:buNone/>
            </a:pPr>
            <a:r>
              <a:rPr i="1" lang="en"/>
              <a:t>In this activity, you will follow the Step-by-Step Intro in the Tips Window to create a dancing cat in Scratch. Once you have completed the steps, experiment by adding other Scratch blocks to make the project your own.</a:t>
            </a:r>
          </a:p>
          <a:p>
            <a:pPr lvl="0" rtl="0">
              <a:spcBef>
                <a:spcPts val="0"/>
              </a:spcBef>
              <a:buNone/>
            </a:pPr>
            <a:r>
              <a:rPr lang="en"/>
              <a:t>Links: </a:t>
            </a:r>
          </a:p>
          <a:p>
            <a:pPr lvl="0">
              <a:spcBef>
                <a:spcPts val="0"/>
              </a:spcBef>
              <a:buNone/>
            </a:pPr>
            <a:r>
              <a:rPr lang="en" u="sng">
                <a:solidFill>
                  <a:schemeClr val="hlink"/>
                </a:solidFill>
                <a:hlinkClick r:id="rId3"/>
              </a:rPr>
              <a:t>Add your project to the Step By Step Studio</a:t>
            </a:r>
          </a:p>
          <a:p>
            <a:pPr lvl="0" rtl="0">
              <a:spcBef>
                <a:spcPts val="0"/>
              </a:spcBef>
              <a:buNone/>
            </a:pPr>
            <a:r>
              <a:t/>
            </a:r>
            <a:endParaRPr/>
          </a:p>
          <a:p>
            <a:pPr lvl="0" rtl="0">
              <a:spcBef>
                <a:spcPts val="0"/>
              </a:spcBef>
              <a:buNone/>
            </a:pPr>
            <a:r>
              <a:t/>
            </a:r>
            <a:endParaRPr/>
          </a:p>
        </p:txBody>
      </p:sp>
      <p:sp>
        <p:nvSpPr>
          <p:cNvPr id="159" name="Shape 15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
        <p:nvSpPr>
          <p:cNvPr id="160" name="Shape 160"/>
          <p:cNvSpPr txBox="1"/>
          <p:nvPr/>
        </p:nvSpPr>
        <p:spPr>
          <a:xfrm>
            <a:off x="311100" y="1256475"/>
            <a:ext cx="2573700" cy="441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NEW TO SCRATCH? CREATE YOUR FIRST SCRATCH PROJECT!</a:t>
            </a:r>
          </a:p>
        </p:txBody>
      </p:sp>
      <p:pic>
        <p:nvPicPr>
          <p:cNvPr id="161" name="Shape 161"/>
          <p:cNvPicPr preferRelativeResize="0"/>
          <p:nvPr/>
        </p:nvPicPr>
        <p:blipFill>
          <a:blip r:embed="rId4">
            <a:alphaModFix/>
          </a:blip>
          <a:stretch>
            <a:fillRect/>
          </a:stretch>
        </p:blipFill>
        <p:spPr>
          <a:xfrm>
            <a:off x="3348300" y="152400"/>
            <a:ext cx="5643299" cy="48349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5" name="Shape 165"/>
        <p:cNvGrpSpPr/>
        <p:nvPr/>
      </p:nvGrpSpPr>
      <p:grpSpPr>
        <a:xfrm>
          <a:off x="0" y="0"/>
          <a:ext cx="0" cy="0"/>
          <a:chOff x="0" y="0"/>
          <a:chExt cx="0" cy="0"/>
        </a:xfrm>
      </p:grpSpPr>
      <p:sp>
        <p:nvSpPr>
          <p:cNvPr id="166" name="Shape 166"/>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STEP-BY-STEP</a:t>
            </a:r>
            <a:r>
              <a:rPr lang="en">
                <a:solidFill>
                  <a:schemeClr val="accent5"/>
                </a:solidFill>
              </a:rPr>
              <a:t> - reflections</a:t>
            </a:r>
          </a:p>
        </p:txBody>
      </p:sp>
      <p:sp>
        <p:nvSpPr>
          <p:cNvPr id="167" name="Shape 167"/>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accent2"/>
                </a:solidFill>
              </a:rPr>
              <a:t>+</a:t>
            </a:r>
            <a:r>
              <a:rPr lang="en">
                <a:solidFill>
                  <a:schemeClr val="accent2"/>
                </a:solidFill>
              </a:rPr>
              <a:t>What was surprising about the activity?</a:t>
            </a:r>
          </a:p>
        </p:txBody>
      </p:sp>
      <p:sp>
        <p:nvSpPr>
          <p:cNvPr id="168" name="Shape 168"/>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69" name="Shape 169"/>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accent2"/>
                </a:solidFill>
              </a:rPr>
              <a:t>+How did it feel to be led step-by-step through the activity?</a:t>
            </a:r>
          </a:p>
        </p:txBody>
      </p:sp>
      <p:sp>
        <p:nvSpPr>
          <p:cNvPr id="170" name="Shape 170"/>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71" name="Shape 171"/>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1 - EXPLORING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5" name="Shape 175"/>
        <p:cNvGrpSpPr/>
        <p:nvPr/>
      </p:nvGrpSpPr>
      <p:grpSpPr>
        <a:xfrm>
          <a:off x="0" y="0"/>
          <a:ext cx="0" cy="0"/>
          <a:chOff x="0" y="0"/>
          <a:chExt cx="0" cy="0"/>
        </a:xfrm>
      </p:grpSpPr>
      <p:sp>
        <p:nvSpPr>
          <p:cNvPr id="176" name="Shape 176"/>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77" name="Shape 177"/>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10 BLOCKS</a:t>
            </a:r>
          </a:p>
        </p:txBody>
      </p:sp>
      <p:sp>
        <p:nvSpPr>
          <p:cNvPr id="178" name="Shape 178"/>
          <p:cNvSpPr txBox="1"/>
          <p:nvPr>
            <p:ph idx="1" type="body"/>
          </p:nvPr>
        </p:nvSpPr>
        <p:spPr>
          <a:xfrm>
            <a:off x="387900" y="1975025"/>
            <a:ext cx="2443200" cy="2681100"/>
          </a:xfrm>
          <a:prstGeom prst="rect">
            <a:avLst/>
          </a:prstGeom>
        </p:spPr>
        <p:txBody>
          <a:bodyPr anchorCtr="0" anchor="t" bIns="91425" lIns="91425" rIns="91425" wrap="square" tIns="91425">
            <a:noAutofit/>
          </a:bodyPr>
          <a:lstStyle/>
          <a:p>
            <a:pPr lvl="0" rtl="0">
              <a:spcBef>
                <a:spcPts val="0"/>
              </a:spcBef>
              <a:buNone/>
            </a:pPr>
            <a:r>
              <a:rPr i="1" lang="en"/>
              <a:t>Create a project using only these 10 blocks. Use them once, twice, or multiple times, but use each block at least once. </a:t>
            </a:r>
          </a:p>
          <a:p>
            <a:pPr lvl="0" rtl="0">
              <a:spcBef>
                <a:spcPts val="0"/>
              </a:spcBef>
              <a:buNone/>
            </a:pPr>
            <a:r>
              <a:rPr lang="en"/>
              <a:t>Links: </a:t>
            </a:r>
          </a:p>
          <a:p>
            <a:pPr lvl="0">
              <a:spcBef>
                <a:spcPts val="0"/>
              </a:spcBef>
              <a:buNone/>
            </a:pPr>
            <a:r>
              <a:rPr lang="en" u="sng">
                <a:solidFill>
                  <a:schemeClr val="hlink"/>
                </a:solidFill>
                <a:hlinkClick r:id="rId3"/>
              </a:rPr>
              <a:t>https://scratch.mit.edu/projects/editor/?tip_bar=home</a:t>
            </a:r>
          </a:p>
          <a:p>
            <a:pPr lvl="0">
              <a:spcBef>
                <a:spcPts val="0"/>
              </a:spcBef>
              <a:buNone/>
            </a:pPr>
            <a:r>
              <a:rPr lang="en" u="sng">
                <a:solidFill>
                  <a:schemeClr val="hlink"/>
                </a:solidFill>
                <a:hlinkClick r:id="rId4"/>
              </a:rPr>
              <a:t>10 Blocks Studio</a:t>
            </a: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179" name="Shape 17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
        <p:nvSpPr>
          <p:cNvPr id="180" name="Shape 180"/>
          <p:cNvSpPr txBox="1"/>
          <p:nvPr/>
        </p:nvSpPr>
        <p:spPr>
          <a:xfrm>
            <a:off x="311100" y="1256475"/>
            <a:ext cx="2573700" cy="441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CAN YOU CREATE WITH ONLY 10 SCRATCH BLOCKS?</a:t>
            </a:r>
          </a:p>
        </p:txBody>
      </p:sp>
      <p:pic>
        <p:nvPicPr>
          <p:cNvPr id="181" name="Shape 181"/>
          <p:cNvPicPr preferRelativeResize="0"/>
          <p:nvPr/>
        </p:nvPicPr>
        <p:blipFill>
          <a:blip r:embed="rId5">
            <a:alphaModFix/>
          </a:blip>
          <a:stretch>
            <a:fillRect/>
          </a:stretch>
        </p:blipFill>
        <p:spPr>
          <a:xfrm>
            <a:off x="3676125" y="257025"/>
            <a:ext cx="2608724" cy="1279900"/>
          </a:xfrm>
          <a:prstGeom prst="rect">
            <a:avLst/>
          </a:prstGeom>
          <a:noFill/>
          <a:ln>
            <a:noFill/>
          </a:ln>
        </p:spPr>
      </p:pic>
      <p:pic>
        <p:nvPicPr>
          <p:cNvPr id="182" name="Shape 182"/>
          <p:cNvPicPr preferRelativeResize="0"/>
          <p:nvPr/>
        </p:nvPicPr>
        <p:blipFill rotWithShape="1">
          <a:blip r:embed="rId6">
            <a:alphaModFix/>
          </a:blip>
          <a:srcRect b="0" l="0" r="49622" t="0"/>
          <a:stretch/>
        </p:blipFill>
        <p:spPr>
          <a:xfrm>
            <a:off x="6108337" y="160612"/>
            <a:ext cx="2873625" cy="2785574"/>
          </a:xfrm>
          <a:prstGeom prst="rect">
            <a:avLst/>
          </a:prstGeom>
          <a:noFill/>
          <a:ln>
            <a:noFill/>
          </a:ln>
        </p:spPr>
      </p:pic>
      <p:pic>
        <p:nvPicPr>
          <p:cNvPr id="183" name="Shape 183"/>
          <p:cNvPicPr preferRelativeResize="0"/>
          <p:nvPr/>
        </p:nvPicPr>
        <p:blipFill rotWithShape="1">
          <a:blip r:embed="rId6">
            <a:alphaModFix/>
          </a:blip>
          <a:srcRect b="0" l="51404" r="0" t="43867"/>
          <a:stretch/>
        </p:blipFill>
        <p:spPr>
          <a:xfrm>
            <a:off x="6108350" y="3133949"/>
            <a:ext cx="2771999" cy="1563649"/>
          </a:xfrm>
          <a:prstGeom prst="rect">
            <a:avLst/>
          </a:prstGeom>
          <a:noFill/>
          <a:ln>
            <a:noFill/>
          </a:ln>
        </p:spPr>
      </p:pic>
      <p:pic>
        <p:nvPicPr>
          <p:cNvPr id="184" name="Shape 184"/>
          <p:cNvPicPr preferRelativeResize="0"/>
          <p:nvPr/>
        </p:nvPicPr>
        <p:blipFill>
          <a:blip r:embed="rId7">
            <a:alphaModFix/>
          </a:blip>
          <a:stretch>
            <a:fillRect/>
          </a:stretch>
        </p:blipFill>
        <p:spPr>
          <a:xfrm>
            <a:off x="3744574" y="1346175"/>
            <a:ext cx="1640725" cy="347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sp>
        <p:nvSpPr>
          <p:cNvPr id="189" name="Shape 18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10 BLOCKS</a:t>
            </a:r>
            <a:r>
              <a:rPr lang="en">
                <a:solidFill>
                  <a:schemeClr val="accent5"/>
                </a:solidFill>
              </a:rPr>
              <a:t>- Reflections</a:t>
            </a:r>
          </a:p>
        </p:txBody>
      </p:sp>
      <p:sp>
        <p:nvSpPr>
          <p:cNvPr id="190" name="Shape 190"/>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accent2"/>
                </a:solidFill>
              </a:rPr>
              <a:t>+</a:t>
            </a:r>
            <a:r>
              <a:rPr lang="en">
                <a:solidFill>
                  <a:schemeClr val="accent2"/>
                </a:solidFill>
              </a:rPr>
              <a:t>What was difficult about being able to use only 10 blocks?</a:t>
            </a:r>
          </a:p>
        </p:txBody>
      </p:sp>
      <p:sp>
        <p:nvSpPr>
          <p:cNvPr id="191" name="Shape 191"/>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92" name="Shape 192"/>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accent2"/>
                </a:solidFill>
              </a:rPr>
              <a:t>+</a:t>
            </a:r>
            <a:r>
              <a:rPr lang="en">
                <a:solidFill>
                  <a:schemeClr val="accent2"/>
                </a:solidFill>
              </a:rPr>
              <a:t>What was easy about being able to use only 10 blocks?</a:t>
            </a:r>
          </a:p>
        </p:txBody>
      </p:sp>
      <p:sp>
        <p:nvSpPr>
          <p:cNvPr id="193" name="Shape 193"/>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94" name="Shape 194"/>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1 - EXPLORING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8" name="Shape 198"/>
        <p:cNvGrpSpPr/>
        <p:nvPr/>
      </p:nvGrpSpPr>
      <p:grpSpPr>
        <a:xfrm>
          <a:off x="0" y="0"/>
          <a:ext cx="0" cy="0"/>
          <a:chOff x="0" y="0"/>
          <a:chExt cx="0" cy="0"/>
        </a:xfrm>
      </p:grpSpPr>
      <p:sp>
        <p:nvSpPr>
          <p:cNvPr id="199" name="Shape 199"/>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0" name="Shape 200"/>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MY STUDIO</a:t>
            </a:r>
          </a:p>
        </p:txBody>
      </p:sp>
      <p:sp>
        <p:nvSpPr>
          <p:cNvPr id="201" name="Shape 201"/>
          <p:cNvSpPr txBox="1"/>
          <p:nvPr>
            <p:ph idx="1" type="body"/>
          </p:nvPr>
        </p:nvSpPr>
        <p:spPr>
          <a:xfrm>
            <a:off x="387900" y="1975025"/>
            <a:ext cx="2415300" cy="2681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investigate the range of creative possibility with Scratch by exploring some of the millions of projects on the Scratch website -- and start a collection of favorites in a Scratch studio!</a:t>
            </a:r>
          </a:p>
          <a:p>
            <a:pPr lvl="0" rtl="0">
              <a:spcBef>
                <a:spcPts val="0"/>
              </a:spcBef>
              <a:buNone/>
            </a:pPr>
            <a:r>
              <a:rPr lang="en">
                <a:solidFill>
                  <a:srgbClr val="FFFFFF"/>
                </a:solidFill>
              </a:rPr>
              <a:t>Follow the steps on the right</a:t>
            </a:r>
          </a:p>
          <a:p>
            <a:pPr lvl="0" rtl="0">
              <a:spcBef>
                <a:spcPts val="0"/>
              </a:spcBef>
              <a:buNone/>
            </a:pPr>
            <a:r>
              <a:rPr lang="en">
                <a:solidFill>
                  <a:srgbClr val="FFFFFF"/>
                </a:solidFill>
              </a:rPr>
              <a:t>Links: </a:t>
            </a:r>
            <a:br>
              <a:rPr lang="en">
                <a:solidFill>
                  <a:schemeClr val="lt1"/>
                </a:solidFill>
              </a:rPr>
            </a:br>
            <a:r>
              <a:rPr lang="en" u="sng">
                <a:solidFill>
                  <a:schemeClr val="hlink"/>
                </a:solidFill>
                <a:hlinkClick r:id="rId3"/>
              </a:rPr>
              <a:t>https://scratch.mit.edu/</a:t>
            </a: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202" name="Shape 202"/>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
        <p:nvSpPr>
          <p:cNvPr id="203" name="Shape 203"/>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CAN BE CREATED WITH SCRATCH?</a:t>
            </a:r>
          </a:p>
        </p:txBody>
      </p:sp>
      <p:pic>
        <p:nvPicPr>
          <p:cNvPr id="204" name="Shape 204"/>
          <p:cNvPicPr preferRelativeResize="0"/>
          <p:nvPr/>
        </p:nvPicPr>
        <p:blipFill>
          <a:blip r:embed="rId4">
            <a:alphaModFix/>
          </a:blip>
          <a:stretch>
            <a:fillRect/>
          </a:stretch>
        </p:blipFill>
        <p:spPr>
          <a:xfrm>
            <a:off x="3348300" y="152400"/>
            <a:ext cx="5643299" cy="48145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8" name="Shape 208"/>
        <p:cNvGrpSpPr/>
        <p:nvPr/>
      </p:nvGrpSpPr>
      <p:grpSpPr>
        <a:xfrm>
          <a:off x="0" y="0"/>
          <a:ext cx="0" cy="0"/>
          <a:chOff x="0" y="0"/>
          <a:chExt cx="0" cy="0"/>
        </a:xfrm>
      </p:grpSpPr>
      <p:sp>
        <p:nvSpPr>
          <p:cNvPr id="209" name="Shape 20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MY STUDIO</a:t>
            </a:r>
            <a:r>
              <a:rPr lang="en" sz="2400">
                <a:solidFill>
                  <a:schemeClr val="accent5"/>
                </a:solidFill>
              </a:rPr>
              <a:t> - Reflections</a:t>
            </a:r>
          </a:p>
        </p:txBody>
      </p:sp>
      <p:sp>
        <p:nvSpPr>
          <p:cNvPr id="210" name="Shape 210"/>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search strategies did you use to find interesting projects?</a:t>
            </a:r>
          </a:p>
        </p:txBody>
      </p:sp>
      <p:sp>
        <p:nvSpPr>
          <p:cNvPr id="211" name="Shape 211"/>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12" name="Shape 212"/>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might each example project help with future work? </a:t>
            </a:r>
          </a:p>
        </p:txBody>
      </p:sp>
      <p:sp>
        <p:nvSpPr>
          <p:cNvPr id="213" name="Shape 213"/>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14" name="Shape 214"/>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1 - EXPLORING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8" name="Shape 218"/>
        <p:cNvGrpSpPr/>
        <p:nvPr/>
      </p:nvGrpSpPr>
      <p:grpSpPr>
        <a:xfrm>
          <a:off x="0" y="0"/>
          <a:ext cx="0" cy="0"/>
          <a:chOff x="0" y="0"/>
          <a:chExt cx="0" cy="0"/>
        </a:xfrm>
      </p:grpSpPr>
      <p:sp>
        <p:nvSpPr>
          <p:cNvPr id="219" name="Shape 219"/>
          <p:cNvSpPr/>
          <p:nvPr/>
        </p:nvSpPr>
        <p:spPr>
          <a:xfrm>
            <a:off x="0" y="0"/>
            <a:ext cx="3195899" cy="5143500"/>
          </a:xfrm>
          <a:prstGeom prst="rect">
            <a:avLst/>
          </a:prstGeom>
          <a:solidFill>
            <a:srgbClr val="4C1130"/>
          </a:solidFill>
          <a:ln>
            <a:noFill/>
          </a:ln>
        </p:spPr>
        <p:txBody>
          <a:bodyPr anchorCtr="0" anchor="ctr" bIns="91425" lIns="91425" rIns="91425" wrap="square" tIns="91425">
            <a:noAutofit/>
          </a:bodyPr>
          <a:lstStyle/>
          <a:p>
            <a:pPr lvl="0">
              <a:spcBef>
                <a:spcPts val="0"/>
              </a:spcBef>
              <a:buNone/>
            </a:pPr>
            <a:r>
              <a:t/>
            </a:r>
            <a:endParaRPr/>
          </a:p>
        </p:txBody>
      </p:sp>
      <p:sp>
        <p:nvSpPr>
          <p:cNvPr id="220" name="Shape 220"/>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DEBUG IT!</a:t>
            </a:r>
          </a:p>
        </p:txBody>
      </p:sp>
      <p:sp>
        <p:nvSpPr>
          <p:cNvPr id="221" name="Shape 221"/>
          <p:cNvSpPr txBox="1"/>
          <p:nvPr>
            <p:ph idx="1" type="body"/>
          </p:nvPr>
        </p:nvSpPr>
        <p:spPr>
          <a:xfrm>
            <a:off x="411300" y="1977650"/>
            <a:ext cx="2373300" cy="2681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investigate what is going awry and find a solution for each of the five Debug It! challenges. </a:t>
            </a: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START HERE</a:t>
            </a:r>
          </a:p>
          <a:p>
            <a:pPr lvl="0" rtl="0">
              <a:spcBef>
                <a:spcPts val="0"/>
              </a:spcBef>
              <a:buNone/>
            </a:pPr>
            <a:r>
              <a:rPr lang="en" u="sng">
                <a:solidFill>
                  <a:schemeClr val="hlink"/>
                </a:solidFill>
                <a:hlinkClick r:id="rId4"/>
              </a:rPr>
              <a:t>Debug 1.1</a:t>
            </a:r>
            <a:br>
              <a:rPr lang="en">
                <a:solidFill>
                  <a:srgbClr val="FFFFFF"/>
                </a:solidFill>
              </a:rPr>
            </a:br>
            <a:r>
              <a:rPr lang="en" u="sng">
                <a:solidFill>
                  <a:schemeClr val="hlink"/>
                </a:solidFill>
                <a:hlinkClick r:id="rId5"/>
              </a:rPr>
              <a:t>Debug 1.2</a:t>
            </a:r>
            <a:br>
              <a:rPr lang="en">
                <a:solidFill>
                  <a:srgbClr val="FFFFFF"/>
                </a:solidFill>
              </a:rPr>
            </a:br>
            <a:r>
              <a:rPr lang="en" u="sng">
                <a:solidFill>
                  <a:schemeClr val="hlink"/>
                </a:solidFill>
                <a:hlinkClick r:id="rId6"/>
              </a:rPr>
              <a:t>Debug 1.3</a:t>
            </a:r>
            <a:br>
              <a:rPr lang="en">
                <a:solidFill>
                  <a:srgbClr val="FFFFFF"/>
                </a:solidFill>
              </a:rPr>
            </a:br>
            <a:r>
              <a:rPr lang="en" u="sng">
                <a:solidFill>
                  <a:schemeClr val="hlink"/>
                </a:solidFill>
                <a:hlinkClick r:id="rId7"/>
              </a:rPr>
              <a:t>Debug 1.4</a:t>
            </a:r>
            <a:br>
              <a:rPr lang="en">
                <a:solidFill>
                  <a:srgbClr val="FFFFFF"/>
                </a:solidFill>
              </a:rPr>
            </a:br>
            <a:r>
              <a:rPr lang="en" u="sng">
                <a:solidFill>
                  <a:schemeClr val="hlink"/>
                </a:solidFill>
                <a:hlinkClick r:id="rId8"/>
              </a:rPr>
              <a:t>Debug 1.5</a:t>
            </a: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222" name="Shape 222"/>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HELP! CAN YOU DEBUG THESE FIVE SCRATCH PROGRAMS?</a:t>
            </a:r>
          </a:p>
        </p:txBody>
      </p:sp>
      <p:pic>
        <p:nvPicPr>
          <p:cNvPr id="223" name="Shape 223"/>
          <p:cNvPicPr preferRelativeResize="0"/>
          <p:nvPr/>
        </p:nvPicPr>
        <p:blipFill>
          <a:blip r:embed="rId9">
            <a:alphaModFix/>
          </a:blip>
          <a:stretch>
            <a:fillRect/>
          </a:stretch>
        </p:blipFill>
        <p:spPr>
          <a:xfrm>
            <a:off x="6166125" y="99975"/>
            <a:ext cx="2550217" cy="4838701"/>
          </a:xfrm>
          <a:prstGeom prst="rect">
            <a:avLst/>
          </a:prstGeom>
          <a:noFill/>
          <a:ln>
            <a:noFill/>
          </a:ln>
        </p:spPr>
      </p:pic>
      <p:pic>
        <p:nvPicPr>
          <p:cNvPr id="224" name="Shape 224"/>
          <p:cNvPicPr preferRelativeResize="0"/>
          <p:nvPr/>
        </p:nvPicPr>
        <p:blipFill>
          <a:blip r:embed="rId10">
            <a:alphaModFix/>
          </a:blip>
          <a:stretch>
            <a:fillRect/>
          </a:stretch>
        </p:blipFill>
        <p:spPr>
          <a:xfrm>
            <a:off x="3521937" y="99974"/>
            <a:ext cx="2100149" cy="1516774"/>
          </a:xfrm>
          <a:prstGeom prst="rect">
            <a:avLst/>
          </a:prstGeom>
          <a:noFill/>
          <a:ln>
            <a:noFill/>
          </a:ln>
        </p:spPr>
      </p:pic>
      <p:pic>
        <p:nvPicPr>
          <p:cNvPr id="225" name="Shape 225"/>
          <p:cNvPicPr preferRelativeResize="0"/>
          <p:nvPr/>
        </p:nvPicPr>
        <p:blipFill>
          <a:blip r:embed="rId11">
            <a:alphaModFix/>
          </a:blip>
          <a:stretch>
            <a:fillRect/>
          </a:stretch>
        </p:blipFill>
        <p:spPr>
          <a:xfrm>
            <a:off x="3558148" y="1456337"/>
            <a:ext cx="2235125" cy="2496963"/>
          </a:xfrm>
          <a:prstGeom prst="rect">
            <a:avLst/>
          </a:prstGeom>
          <a:noFill/>
          <a:ln>
            <a:noFill/>
          </a:ln>
        </p:spPr>
      </p:pic>
      <p:pic>
        <p:nvPicPr>
          <p:cNvPr id="226" name="Shape 226"/>
          <p:cNvPicPr preferRelativeResize="0"/>
          <p:nvPr/>
        </p:nvPicPr>
        <p:blipFill>
          <a:blip r:embed="rId12">
            <a:alphaModFix/>
          </a:blip>
          <a:stretch>
            <a:fillRect/>
          </a:stretch>
        </p:blipFill>
        <p:spPr>
          <a:xfrm>
            <a:off x="3548371" y="3883546"/>
            <a:ext cx="2265300" cy="1259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0" name="Shape 230"/>
        <p:cNvGrpSpPr/>
        <p:nvPr/>
      </p:nvGrpSpPr>
      <p:grpSpPr>
        <a:xfrm>
          <a:off x="0" y="0"/>
          <a:ext cx="0" cy="0"/>
          <a:chOff x="0" y="0"/>
          <a:chExt cx="0" cy="0"/>
        </a:xfrm>
      </p:grpSpPr>
      <p:sp>
        <p:nvSpPr>
          <p:cNvPr id="231" name="Shape 231"/>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DEBUG IT!</a:t>
            </a:r>
            <a:r>
              <a:rPr lang="en" sz="2400">
                <a:solidFill>
                  <a:schemeClr val="accent5"/>
                </a:solidFill>
              </a:rPr>
              <a:t>- Reflections</a:t>
            </a:r>
          </a:p>
        </p:txBody>
      </p:sp>
      <p:sp>
        <p:nvSpPr>
          <p:cNvPr id="232" name="Shape 232"/>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was the problem?</a:t>
            </a:r>
          </a:p>
        </p:txBody>
      </p:sp>
      <p:sp>
        <p:nvSpPr>
          <p:cNvPr id="233" name="Shape 233"/>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34" name="Shape 234"/>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How did you fix the problem?</a:t>
            </a:r>
          </a:p>
        </p:txBody>
      </p:sp>
      <p:sp>
        <p:nvSpPr>
          <p:cNvPr id="235" name="Shape 235"/>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36" name="Shape 236"/>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How did you identify the problem?</a:t>
            </a:r>
          </a:p>
        </p:txBody>
      </p:sp>
      <p:sp>
        <p:nvSpPr>
          <p:cNvPr id="237" name="Shape 237"/>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38" name="Shape 238"/>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else could you have fixed the problem?</a:t>
            </a:r>
          </a:p>
        </p:txBody>
      </p:sp>
      <p:sp>
        <p:nvSpPr>
          <p:cNvPr id="239" name="Shape 239"/>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40" name="Shape 240"/>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1 - EXPLORING</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4" name="Shape 244"/>
        <p:cNvGrpSpPr/>
        <p:nvPr/>
      </p:nvGrpSpPr>
      <p:grpSpPr>
        <a:xfrm>
          <a:off x="0" y="0"/>
          <a:ext cx="0" cy="0"/>
          <a:chOff x="0" y="0"/>
          <a:chExt cx="0" cy="0"/>
        </a:xfrm>
      </p:grpSpPr>
      <p:sp>
        <p:nvSpPr>
          <p:cNvPr id="245" name="Shape 245"/>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46" name="Shape 246"/>
          <p:cNvSpPr txBox="1"/>
          <p:nvPr>
            <p:ph type="title"/>
          </p:nvPr>
        </p:nvSpPr>
        <p:spPr>
          <a:xfrm>
            <a:off x="311100" y="152400"/>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ABOUT ME</a:t>
            </a:r>
          </a:p>
        </p:txBody>
      </p:sp>
      <p:sp>
        <p:nvSpPr>
          <p:cNvPr id="247" name="Shape 247"/>
          <p:cNvSpPr txBox="1"/>
          <p:nvPr>
            <p:ph idx="1" type="body"/>
          </p:nvPr>
        </p:nvSpPr>
        <p:spPr>
          <a:xfrm>
            <a:off x="383400" y="1231200"/>
            <a:ext cx="2373300" cy="2681100"/>
          </a:xfrm>
          <a:prstGeom prst="rect">
            <a:avLst/>
          </a:prstGeom>
        </p:spPr>
        <p:txBody>
          <a:bodyPr anchorCtr="0" anchor="t" bIns="91425" lIns="91425" rIns="91425" wrap="square" tIns="91425">
            <a:noAutofit/>
          </a:bodyPr>
          <a:lstStyle/>
          <a:p>
            <a:pPr lvl="0">
              <a:spcBef>
                <a:spcPts val="0"/>
              </a:spcBef>
              <a:buNone/>
            </a:pPr>
            <a:r>
              <a:rPr i="1" lang="en">
                <a:solidFill>
                  <a:srgbClr val="FFFFFF"/>
                </a:solidFill>
              </a:rPr>
              <a:t>Experiment with sprites, costumes, backdrops, looks, and sounds to create an interactive Scratch project -- a project that helps other people learn more about YOU and the ideas, activities, and people that you care about.</a:t>
            </a:r>
            <a:r>
              <a:rPr i="1" lang="en">
                <a:solidFill>
                  <a:srgbClr val="FFFFFF"/>
                </a:solidFill>
              </a:rPr>
              <a:t> </a:t>
            </a:r>
          </a:p>
          <a:p>
            <a:pPr lvl="0">
              <a:spcBef>
                <a:spcPts val="0"/>
              </a:spcBef>
              <a:buNone/>
            </a:pPr>
            <a:r>
              <a:t/>
            </a:r>
            <a:endParaRPr i="1">
              <a:solidFill>
                <a:srgbClr val="FFFFFF"/>
              </a:solidFill>
            </a:endParaRPr>
          </a:p>
          <a:p>
            <a:pPr lv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START HERE</a:t>
            </a:r>
            <a:br>
              <a:rPr lang="en">
                <a:solidFill>
                  <a:srgbClr val="FFFFFF"/>
                </a:solidFill>
              </a:rPr>
            </a:br>
            <a:r>
              <a:rPr lang="en" u="sng">
                <a:solidFill>
                  <a:schemeClr val="hlink"/>
                </a:solidFill>
                <a:hlinkClick r:id="rId4"/>
              </a:rPr>
              <a:t>About me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248" name="Shape 248"/>
          <p:cNvSpPr txBox="1"/>
          <p:nvPr/>
        </p:nvSpPr>
        <p:spPr>
          <a:xfrm>
            <a:off x="352950" y="488500"/>
            <a:ext cx="2573700" cy="714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COMBINE INTERESTING IMAGES AND SOUNDS TO MAKE AN INTERACTIVE COLLAGE ABOUT YOURSELF?</a:t>
            </a:r>
          </a:p>
        </p:txBody>
      </p:sp>
      <p:pic>
        <p:nvPicPr>
          <p:cNvPr id="249" name="Shape 249"/>
          <p:cNvPicPr preferRelativeResize="0"/>
          <p:nvPr/>
        </p:nvPicPr>
        <p:blipFill>
          <a:blip r:embed="rId5">
            <a:alphaModFix/>
          </a:blip>
          <a:stretch>
            <a:fillRect/>
          </a:stretch>
        </p:blipFill>
        <p:spPr>
          <a:xfrm>
            <a:off x="3348300" y="152400"/>
            <a:ext cx="5612590" cy="4838698"/>
          </a:xfrm>
          <a:prstGeom prst="rect">
            <a:avLst/>
          </a:prstGeom>
          <a:noFill/>
          <a:ln>
            <a:noFill/>
          </a:ln>
        </p:spPr>
      </p:pic>
      <p:pic>
        <p:nvPicPr>
          <p:cNvPr id="250" name="Shape 250"/>
          <p:cNvPicPr preferRelativeResize="0"/>
          <p:nvPr/>
        </p:nvPicPr>
        <p:blipFill>
          <a:blip r:embed="rId6">
            <a:alphaModFix/>
          </a:blip>
          <a:stretch>
            <a:fillRect/>
          </a:stretch>
        </p:blipFill>
        <p:spPr>
          <a:xfrm>
            <a:off x="457537" y="3045087"/>
            <a:ext cx="1713324" cy="129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a:spcBef>
                <a:spcPts val="0"/>
              </a:spcBef>
              <a:buNone/>
            </a:pPr>
            <a:r>
              <a:rPr lang="en"/>
              <a:t>Overview</a:t>
            </a:r>
          </a:p>
        </p:txBody>
      </p:sp>
      <p:sp>
        <p:nvSpPr>
          <p:cNvPr id="70" name="Shape 70"/>
          <p:cNvSpPr txBox="1"/>
          <p:nvPr>
            <p:ph idx="1" type="body"/>
          </p:nvPr>
        </p:nvSpPr>
        <p:spPr>
          <a:xfrm>
            <a:off x="387900" y="1489824"/>
            <a:ext cx="8368200" cy="3078900"/>
          </a:xfrm>
          <a:prstGeom prst="rect">
            <a:avLst/>
          </a:prstGeom>
        </p:spPr>
        <p:txBody>
          <a:bodyPr anchorCtr="0" anchor="t" bIns="91425" lIns="91425" rIns="91425" wrap="square" tIns="91425">
            <a:noAutofit/>
          </a:bodyPr>
          <a:lstStyle/>
          <a:p>
            <a:pPr lvl="0">
              <a:spcBef>
                <a:spcPts val="0"/>
              </a:spcBef>
              <a:buNone/>
            </a:pPr>
            <a:r>
              <a:rPr lang="en"/>
              <a:t>0 - Getting Started</a:t>
            </a:r>
            <a:br>
              <a:rPr lang="en"/>
            </a:br>
            <a:r>
              <a:rPr lang="en"/>
              <a:t>1 - Exploring</a:t>
            </a:r>
            <a:br>
              <a:rPr lang="en"/>
            </a:br>
            <a:r>
              <a:rPr lang="en"/>
              <a:t>2 - Animations</a:t>
            </a:r>
            <a:br>
              <a:rPr lang="en"/>
            </a:br>
            <a:r>
              <a:rPr lang="en"/>
              <a:t>3 - Stories</a:t>
            </a:r>
            <a:br>
              <a:rPr lang="en"/>
            </a:br>
            <a:r>
              <a:rPr lang="en"/>
              <a:t>4 - Games</a:t>
            </a:r>
            <a:br>
              <a:rPr lang="en"/>
            </a:br>
            <a:r>
              <a:rPr lang="en"/>
              <a:t>5 - Diving Deeper</a:t>
            </a:r>
            <a:br>
              <a:rPr lang="en"/>
            </a:br>
            <a:r>
              <a:rPr lang="en"/>
              <a:t>6 - Hackathon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4" name="Shape 254"/>
        <p:cNvGrpSpPr/>
        <p:nvPr/>
      </p:nvGrpSpPr>
      <p:grpSpPr>
        <a:xfrm>
          <a:off x="0" y="0"/>
          <a:ext cx="0" cy="0"/>
          <a:chOff x="0" y="0"/>
          <a:chExt cx="0" cy="0"/>
        </a:xfrm>
      </p:grpSpPr>
      <p:sp>
        <p:nvSpPr>
          <p:cNvPr id="255" name="Shape 255"/>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ABOUT ME</a:t>
            </a:r>
            <a:r>
              <a:rPr lang="en" sz="2400">
                <a:solidFill>
                  <a:schemeClr val="accent5"/>
                </a:solidFill>
              </a:rPr>
              <a:t>- Reflections</a:t>
            </a:r>
          </a:p>
        </p:txBody>
      </p:sp>
      <p:sp>
        <p:nvSpPr>
          <p:cNvPr id="256" name="Shape 256"/>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are you most proud of? Why?</a:t>
            </a:r>
          </a:p>
        </p:txBody>
      </p:sp>
      <p:sp>
        <p:nvSpPr>
          <p:cNvPr id="257" name="Shape 257"/>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58" name="Shape 258"/>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might you want to do next?</a:t>
            </a:r>
          </a:p>
        </p:txBody>
      </p:sp>
      <p:sp>
        <p:nvSpPr>
          <p:cNvPr id="259" name="Shape 259"/>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60" name="Shape 260"/>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did you get stuck on? How did you get unstuck?</a:t>
            </a:r>
          </a:p>
        </p:txBody>
      </p:sp>
      <p:sp>
        <p:nvSpPr>
          <p:cNvPr id="261" name="Shape 261"/>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62" name="Shape 262"/>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did you discover from looking at others’ About Me projects?</a:t>
            </a:r>
          </a:p>
        </p:txBody>
      </p:sp>
      <p:sp>
        <p:nvSpPr>
          <p:cNvPr id="263" name="Shape 263"/>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64" name="Shape 264"/>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1 - EXPLORING</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268" name="Shape 268"/>
        <p:cNvGrpSpPr/>
        <p:nvPr/>
      </p:nvGrpSpPr>
      <p:grpSpPr>
        <a:xfrm>
          <a:off x="0" y="0"/>
          <a:ext cx="0" cy="0"/>
          <a:chOff x="0" y="0"/>
          <a:chExt cx="0" cy="0"/>
        </a:xfrm>
      </p:grpSpPr>
      <p:sp>
        <p:nvSpPr>
          <p:cNvPr id="269" name="Shape 26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2</a:t>
            </a:r>
            <a:r>
              <a:rPr lang="en">
                <a:solidFill>
                  <a:schemeClr val="dk2"/>
                </a:solidFill>
              </a:rPr>
              <a:t> - ANIMATIONS</a:t>
            </a:r>
          </a:p>
        </p:txBody>
      </p:sp>
      <p:sp>
        <p:nvSpPr>
          <p:cNvPr id="270" name="Shape 270"/>
          <p:cNvSpPr txBox="1"/>
          <p:nvPr>
            <p:ph idx="1" type="body"/>
          </p:nvPr>
        </p:nvSpPr>
        <p:spPr>
          <a:xfrm>
            <a:off x="387900" y="1489825"/>
            <a:ext cx="3999900" cy="2432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BUILD-A-BAND </a:t>
            </a:r>
          </a:p>
          <a:p>
            <a:pPr indent="-228600" lvl="0" marL="457200" rtl="0">
              <a:spcBef>
                <a:spcPts val="0"/>
              </a:spcBef>
              <a:buAutoNum type="arabicPeriod"/>
            </a:pPr>
            <a:r>
              <a:rPr lang="en"/>
              <a:t>ORANGE SQUARE, PURPLE CIRCLE </a:t>
            </a:r>
          </a:p>
          <a:p>
            <a:pPr indent="-228600" lvl="0" marL="457200" rtl="0">
              <a:spcBef>
                <a:spcPts val="0"/>
              </a:spcBef>
              <a:buAutoNum type="arabicPeriod"/>
            </a:pPr>
            <a:r>
              <a:rPr lang="en"/>
              <a:t>IT’S ALIVE! </a:t>
            </a:r>
          </a:p>
          <a:p>
            <a:pPr indent="-228600" lvl="0" marL="457200" rtl="0">
              <a:spcBef>
                <a:spcPts val="0"/>
              </a:spcBef>
              <a:buAutoNum type="arabicPeriod"/>
            </a:pPr>
            <a:r>
              <a:rPr lang="en"/>
              <a:t>DEBUG IT! </a:t>
            </a:r>
          </a:p>
          <a:p>
            <a:pPr indent="-228600" lvl="0" marL="457200" rtl="0">
              <a:spcBef>
                <a:spcPts val="0"/>
              </a:spcBef>
              <a:buAutoNum type="arabicPeriod"/>
            </a:pPr>
            <a:r>
              <a:rPr lang="en"/>
              <a:t>MUSIC VIDEO</a:t>
            </a:r>
          </a:p>
        </p:txBody>
      </p:sp>
      <p:sp>
        <p:nvSpPr>
          <p:cNvPr id="271" name="Shape 271"/>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rtl="0">
              <a:spcBef>
                <a:spcPts val="0"/>
              </a:spcBef>
              <a:buNone/>
            </a:pPr>
            <a:r>
              <a:rPr lang="en" sz="30000">
                <a:solidFill>
                  <a:schemeClr val="lt1"/>
                </a:solidFill>
              </a:rPr>
              <a:t>2</a:t>
            </a:r>
          </a:p>
        </p:txBody>
      </p:sp>
      <p:sp>
        <p:nvSpPr>
          <p:cNvPr id="272" name="Shape 272"/>
          <p:cNvSpPr txBox="1"/>
          <p:nvPr/>
        </p:nvSpPr>
        <p:spPr>
          <a:xfrm>
            <a:off x="2987050" y="2364300"/>
            <a:ext cx="3816900" cy="232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dk2"/>
                </a:solidFill>
              </a:rPr>
              <a:t>From a step-by-step tutorial, to playing with a constrained number of blocks, to a debugging challenge, each activity helps learners build the skills needed to create an </a:t>
            </a:r>
            <a:r>
              <a:rPr b="1" lang="en">
                <a:solidFill>
                  <a:schemeClr val="dk2"/>
                </a:solidFill>
              </a:rPr>
              <a:t>About Me</a:t>
            </a:r>
            <a:r>
              <a:rPr lang="en">
                <a:solidFill>
                  <a:schemeClr val="dk2"/>
                </a:solidFill>
              </a:rPr>
              <a:t> project. </a:t>
            </a:r>
          </a:p>
          <a:p>
            <a:pPr lvl="0" rtl="0">
              <a:spcBef>
                <a:spcPts val="0"/>
              </a:spcBef>
              <a:buNone/>
            </a:pPr>
            <a:r>
              <a:t/>
            </a:r>
            <a:endParaRPr>
              <a:solidFill>
                <a:schemeClr val="dk2"/>
              </a:solidFill>
            </a:endParaRPr>
          </a:p>
          <a:p>
            <a:pPr lvl="0" rtl="0">
              <a:spcBef>
                <a:spcPts val="0"/>
              </a:spcBef>
              <a:buNone/>
            </a:pPr>
            <a:r>
              <a:rPr lang="en">
                <a:solidFill>
                  <a:schemeClr val="dk2"/>
                </a:solidFill>
              </a:rPr>
              <a:t>In the culminating project, learners will explore and experiment with sprites, costumes, looks, backdrops, and sounds to create a personalized, interactive collage in Scratch.</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78" name="Shape 278"/>
          <p:cNvSpPr txBox="1"/>
          <p:nvPr>
            <p:ph type="title"/>
          </p:nvPr>
        </p:nvSpPr>
        <p:spPr>
          <a:xfrm>
            <a:off x="311100" y="304800"/>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BUILD A BAND</a:t>
            </a:r>
          </a:p>
        </p:txBody>
      </p:sp>
      <p:sp>
        <p:nvSpPr>
          <p:cNvPr id="279" name="Shape 279"/>
          <p:cNvSpPr txBox="1"/>
          <p:nvPr>
            <p:ph idx="1" type="body"/>
          </p:nvPr>
        </p:nvSpPr>
        <p:spPr>
          <a:xfrm>
            <a:off x="383400" y="1591100"/>
            <a:ext cx="2373300" cy="2321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build your own music-inspired Scratch project by pairing sprites with sounds to design interactive instruments</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Build a Band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280" name="Shape 280"/>
          <p:cNvSpPr txBox="1"/>
          <p:nvPr/>
        </p:nvSpPr>
        <p:spPr>
          <a:xfrm>
            <a:off x="352950" y="717100"/>
            <a:ext cx="2573700" cy="8379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UTILIZE SCRATCH TO CREATE SOUNDS, INSTRUMENTS, BANDS, OR STYLES OF MUSIC THAT REPRESENT THE MUSIC YOU LOVE MOST?</a:t>
            </a:r>
          </a:p>
        </p:txBody>
      </p:sp>
      <p:pic>
        <p:nvPicPr>
          <p:cNvPr id="281" name="Shape 281"/>
          <p:cNvPicPr preferRelativeResize="0"/>
          <p:nvPr/>
        </p:nvPicPr>
        <p:blipFill>
          <a:blip r:embed="rId4">
            <a:alphaModFix/>
          </a:blip>
          <a:stretch>
            <a:fillRect/>
          </a:stretch>
        </p:blipFill>
        <p:spPr>
          <a:xfrm>
            <a:off x="454824" y="2762424"/>
            <a:ext cx="2129249" cy="1598350"/>
          </a:xfrm>
          <a:prstGeom prst="rect">
            <a:avLst/>
          </a:prstGeom>
          <a:noFill/>
          <a:ln>
            <a:noFill/>
          </a:ln>
        </p:spPr>
      </p:pic>
      <p:pic>
        <p:nvPicPr>
          <p:cNvPr id="282" name="Shape 282"/>
          <p:cNvPicPr preferRelativeResize="0"/>
          <p:nvPr/>
        </p:nvPicPr>
        <p:blipFill>
          <a:blip r:embed="rId5">
            <a:alphaModFix/>
          </a:blip>
          <a:stretch>
            <a:fillRect/>
          </a:stretch>
        </p:blipFill>
        <p:spPr>
          <a:xfrm>
            <a:off x="3411000" y="152400"/>
            <a:ext cx="5580599" cy="4771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6" name="Shape 286"/>
        <p:cNvGrpSpPr/>
        <p:nvPr/>
      </p:nvGrpSpPr>
      <p:grpSpPr>
        <a:xfrm>
          <a:off x="0" y="0"/>
          <a:ext cx="0" cy="0"/>
          <a:chOff x="0" y="0"/>
          <a:chExt cx="0" cy="0"/>
        </a:xfrm>
      </p:grpSpPr>
      <p:sp>
        <p:nvSpPr>
          <p:cNvPr id="287" name="Shape 287"/>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BUILD A BAND</a:t>
            </a:r>
            <a:r>
              <a:rPr lang="en" sz="2400">
                <a:solidFill>
                  <a:schemeClr val="accent5"/>
                </a:solidFill>
              </a:rPr>
              <a:t>- Reflections</a:t>
            </a:r>
          </a:p>
        </p:txBody>
      </p:sp>
      <p:sp>
        <p:nvSpPr>
          <p:cNvPr id="288" name="Shape 288"/>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did you do first? </a:t>
            </a:r>
          </a:p>
        </p:txBody>
      </p:sp>
      <p:sp>
        <p:nvSpPr>
          <p:cNvPr id="289" name="Shape 289"/>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90" name="Shape 290"/>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did you do next? </a:t>
            </a:r>
          </a:p>
        </p:txBody>
      </p:sp>
      <p:sp>
        <p:nvSpPr>
          <p:cNvPr id="291" name="Shape 291"/>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92" name="Shape 292"/>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did you do last?</a:t>
            </a:r>
          </a:p>
        </p:txBody>
      </p:sp>
      <p:sp>
        <p:nvSpPr>
          <p:cNvPr id="293" name="Shape 293"/>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94" name="Shape 294"/>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did you discover from looking at others’ Build a Band projects?</a:t>
            </a:r>
          </a:p>
        </p:txBody>
      </p:sp>
      <p:sp>
        <p:nvSpPr>
          <p:cNvPr id="295" name="Shape 295"/>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296" name="Shape 296"/>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2 - </a:t>
            </a:r>
            <a:r>
              <a:rPr lang="en">
                <a:solidFill>
                  <a:schemeClr val="lt1"/>
                </a:solidFill>
              </a:rPr>
              <a:t>ANIMATIONS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0" name="Shape 300"/>
        <p:cNvGrpSpPr/>
        <p:nvPr/>
      </p:nvGrpSpPr>
      <p:grpSpPr>
        <a:xfrm>
          <a:off x="0" y="0"/>
          <a:ext cx="0" cy="0"/>
          <a:chOff x="0" y="0"/>
          <a:chExt cx="0" cy="0"/>
        </a:xfrm>
      </p:grpSpPr>
      <p:sp>
        <p:nvSpPr>
          <p:cNvPr id="301" name="Shape 30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302" name="Shape 302"/>
          <p:cNvSpPr txBox="1"/>
          <p:nvPr>
            <p:ph type="title"/>
          </p:nvPr>
        </p:nvSpPr>
        <p:spPr>
          <a:xfrm>
            <a:off x="336925" y="682550"/>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ORANGE SQUARE, PURPLE CIRCLE</a:t>
            </a:r>
          </a:p>
        </p:txBody>
      </p:sp>
      <p:sp>
        <p:nvSpPr>
          <p:cNvPr id="303" name="Shape 303"/>
          <p:cNvSpPr txBox="1"/>
          <p:nvPr>
            <p:ph idx="1" type="body"/>
          </p:nvPr>
        </p:nvSpPr>
        <p:spPr>
          <a:xfrm>
            <a:off x="383400" y="1591100"/>
            <a:ext cx="2373300" cy="2321100"/>
          </a:xfrm>
          <a:prstGeom prst="rect">
            <a:avLst/>
          </a:prstGeom>
        </p:spPr>
        <p:txBody>
          <a:bodyPr anchorCtr="0" anchor="t" bIns="91425" lIns="91425" rIns="91425" wrap="square" tIns="91425">
            <a:noAutofit/>
          </a:bodyPr>
          <a:lstStyle/>
          <a:p>
            <a:pPr lvl="0">
              <a:spcBef>
                <a:spcPts val="0"/>
              </a:spcBef>
              <a:buNone/>
            </a:pPr>
            <a:r>
              <a:rPr i="1" lang="en">
                <a:solidFill>
                  <a:srgbClr val="FFFFFF"/>
                </a:solidFill>
              </a:rPr>
              <a:t>In this challenge, you’ll create a project that includes an orange square and a purple circle. What will you create?</a:t>
            </a:r>
            <a:br>
              <a:rPr i="1" lang="en">
                <a:solidFill>
                  <a:srgbClr val="FFFFFF"/>
                </a:solidFill>
              </a:rPr>
            </a:br>
          </a:p>
          <a:p>
            <a:pPr lvl="0" rtl="0">
              <a:spcBef>
                <a:spcPts val="0"/>
              </a:spcBef>
              <a:buNone/>
            </a:pPr>
            <a:br>
              <a:rPr i="1" lang="en">
                <a:solidFill>
                  <a:srgbClr val="FFFFFF"/>
                </a:solidFill>
              </a:rPr>
            </a:b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Orange Square, Purple Cicrle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304" name="Shape 304"/>
          <p:cNvSpPr txBox="1"/>
          <p:nvPr/>
        </p:nvSpPr>
        <p:spPr>
          <a:xfrm>
            <a:off x="383400" y="1028900"/>
            <a:ext cx="2573700" cy="6111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PROJECT CAN YOU CREATE THAT INCLUDES AN ORANGE SQUARE AND A PURPLE CIRCLE?</a:t>
            </a:r>
          </a:p>
        </p:txBody>
      </p:sp>
      <p:pic>
        <p:nvPicPr>
          <p:cNvPr id="305" name="Shape 305"/>
          <p:cNvPicPr preferRelativeResize="0"/>
          <p:nvPr/>
        </p:nvPicPr>
        <p:blipFill>
          <a:blip r:embed="rId4">
            <a:alphaModFix/>
          </a:blip>
          <a:stretch>
            <a:fillRect/>
          </a:stretch>
        </p:blipFill>
        <p:spPr>
          <a:xfrm>
            <a:off x="479224" y="2576174"/>
            <a:ext cx="2009750" cy="1691524"/>
          </a:xfrm>
          <a:prstGeom prst="rect">
            <a:avLst/>
          </a:prstGeom>
          <a:noFill/>
          <a:ln>
            <a:noFill/>
          </a:ln>
        </p:spPr>
      </p:pic>
      <p:pic>
        <p:nvPicPr>
          <p:cNvPr id="306" name="Shape 306"/>
          <p:cNvPicPr preferRelativeResize="0"/>
          <p:nvPr/>
        </p:nvPicPr>
        <p:blipFill>
          <a:blip r:embed="rId5">
            <a:alphaModFix/>
          </a:blip>
          <a:stretch>
            <a:fillRect/>
          </a:stretch>
        </p:blipFill>
        <p:spPr>
          <a:xfrm>
            <a:off x="3436825" y="152400"/>
            <a:ext cx="5554775" cy="47863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0" name="Shape 310"/>
        <p:cNvGrpSpPr/>
        <p:nvPr/>
      </p:nvGrpSpPr>
      <p:grpSpPr>
        <a:xfrm>
          <a:off x="0" y="0"/>
          <a:ext cx="0" cy="0"/>
          <a:chOff x="0" y="0"/>
          <a:chExt cx="0" cy="0"/>
        </a:xfrm>
      </p:grpSpPr>
      <p:sp>
        <p:nvSpPr>
          <p:cNvPr id="311" name="Shape 311"/>
          <p:cNvSpPr txBox="1"/>
          <p:nvPr>
            <p:ph type="title"/>
          </p:nvPr>
        </p:nvSpPr>
        <p:spPr>
          <a:xfrm>
            <a:off x="387900" y="458025"/>
            <a:ext cx="8368200" cy="8460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ORANGE SQUARE, PURPLE CIRCLE REFLECTIONS</a:t>
            </a:r>
            <a:r>
              <a:rPr lang="en" sz="2400">
                <a:solidFill>
                  <a:schemeClr val="accent5"/>
                </a:solidFill>
              </a:rPr>
              <a:t> - Reflections</a:t>
            </a:r>
          </a:p>
        </p:txBody>
      </p:sp>
      <p:sp>
        <p:nvSpPr>
          <p:cNvPr id="312" name="Shape 312"/>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How did you incorporate an orange square and a purple circle into your project? Where did this idea come from?</a:t>
            </a:r>
          </a:p>
        </p:txBody>
      </p:sp>
      <p:sp>
        <p:nvSpPr>
          <p:cNvPr id="313" name="Shape 313"/>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14" name="Shape 314"/>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was challenging about this activity?</a:t>
            </a:r>
          </a:p>
        </p:txBody>
      </p:sp>
      <p:sp>
        <p:nvSpPr>
          <p:cNvPr id="315" name="Shape 315"/>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16" name="Shape 316"/>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2- </a:t>
            </a:r>
            <a:r>
              <a:rPr lang="en">
                <a:solidFill>
                  <a:schemeClr val="lt1"/>
                </a:solidFill>
              </a:rPr>
              <a:t>ANIMATIONS</a:t>
            </a:r>
            <a:br>
              <a:rPr lang="en">
                <a:solidFill>
                  <a:schemeClr val="lt1"/>
                </a:solidFill>
              </a:rPr>
            </a:b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0" name="Shape 320"/>
        <p:cNvGrpSpPr/>
        <p:nvPr/>
      </p:nvGrpSpPr>
      <p:grpSpPr>
        <a:xfrm>
          <a:off x="0" y="0"/>
          <a:ext cx="0" cy="0"/>
          <a:chOff x="0" y="0"/>
          <a:chExt cx="0" cy="0"/>
        </a:xfrm>
      </p:grpSpPr>
      <p:sp>
        <p:nvSpPr>
          <p:cNvPr id="321" name="Shape 32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322" name="Shape 322"/>
          <p:cNvSpPr txBox="1"/>
          <p:nvPr>
            <p:ph type="title"/>
          </p:nvPr>
        </p:nvSpPr>
        <p:spPr>
          <a:xfrm>
            <a:off x="336925" y="682550"/>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IT’S ALIVE</a:t>
            </a:r>
          </a:p>
        </p:txBody>
      </p:sp>
      <p:sp>
        <p:nvSpPr>
          <p:cNvPr id="323" name="Shape 323"/>
          <p:cNvSpPr txBox="1"/>
          <p:nvPr>
            <p:ph idx="1" type="body"/>
          </p:nvPr>
        </p:nvSpPr>
        <p:spPr>
          <a:xfrm>
            <a:off x="383400" y="1591100"/>
            <a:ext cx="2373300" cy="32970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explore ways of bringing sprites, images, and ideas to life as an animation by programming a series of costume changes.</a:t>
            </a:r>
            <a:br>
              <a:rPr i="1" lang="en">
                <a:solidFill>
                  <a:srgbClr val="FFFFFF"/>
                </a:solidFill>
              </a:rPr>
            </a:br>
            <a:br>
              <a:rPr i="1" lang="en">
                <a:solidFill>
                  <a:srgbClr val="FFFFFF"/>
                </a:solidFill>
              </a:rPr>
            </a:br>
          </a:p>
          <a:p>
            <a:pPr lvl="0" rtl="0">
              <a:spcBef>
                <a:spcPts val="0"/>
              </a:spcBef>
              <a:buNone/>
            </a:pPr>
            <a:br>
              <a:rPr i="1" lang="en">
                <a:solidFill>
                  <a:srgbClr val="FFFFFF"/>
                </a:solidFill>
              </a:rPr>
            </a:br>
          </a:p>
          <a:p>
            <a:pPr lvl="0" rtl="0">
              <a:spcBef>
                <a:spcPts val="0"/>
              </a:spcBef>
              <a:buNone/>
            </a:pPr>
            <a:r>
              <a:t/>
            </a:r>
            <a:endParaRPr i="1">
              <a:solidFill>
                <a:srgbClr val="FFFFFF"/>
              </a:solidFill>
            </a:endParaRP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It's Alive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324" name="Shape 324"/>
          <p:cNvSpPr txBox="1"/>
          <p:nvPr/>
        </p:nvSpPr>
        <p:spPr>
          <a:xfrm>
            <a:off x="383400" y="1028900"/>
            <a:ext cx="2573700" cy="5076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TAKE AN IMAGE OR A PHOTO AND MAKE IT COME ALIVE?</a:t>
            </a:r>
          </a:p>
        </p:txBody>
      </p:sp>
      <p:pic>
        <p:nvPicPr>
          <p:cNvPr id="325" name="Shape 325"/>
          <p:cNvPicPr preferRelativeResize="0"/>
          <p:nvPr/>
        </p:nvPicPr>
        <p:blipFill>
          <a:blip r:embed="rId4">
            <a:alphaModFix/>
          </a:blip>
          <a:stretch>
            <a:fillRect/>
          </a:stretch>
        </p:blipFill>
        <p:spPr>
          <a:xfrm>
            <a:off x="461000" y="2794925"/>
            <a:ext cx="2105524" cy="1576399"/>
          </a:xfrm>
          <a:prstGeom prst="rect">
            <a:avLst/>
          </a:prstGeom>
          <a:noFill/>
          <a:ln>
            <a:noFill/>
          </a:ln>
        </p:spPr>
      </p:pic>
      <p:pic>
        <p:nvPicPr>
          <p:cNvPr id="326" name="Shape 326"/>
          <p:cNvPicPr preferRelativeResize="0"/>
          <p:nvPr/>
        </p:nvPicPr>
        <p:blipFill>
          <a:blip r:embed="rId5">
            <a:alphaModFix/>
          </a:blip>
          <a:stretch>
            <a:fillRect/>
          </a:stretch>
        </p:blipFill>
        <p:spPr>
          <a:xfrm>
            <a:off x="3436825" y="152400"/>
            <a:ext cx="5554774" cy="47891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0" name="Shape 330"/>
        <p:cNvGrpSpPr/>
        <p:nvPr/>
      </p:nvGrpSpPr>
      <p:grpSpPr>
        <a:xfrm>
          <a:off x="0" y="0"/>
          <a:ext cx="0" cy="0"/>
          <a:chOff x="0" y="0"/>
          <a:chExt cx="0" cy="0"/>
        </a:xfrm>
      </p:grpSpPr>
      <p:sp>
        <p:nvSpPr>
          <p:cNvPr id="331" name="Shape 331"/>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IT’S ALIVE - Reflections</a:t>
            </a:r>
          </a:p>
        </p:txBody>
      </p:sp>
      <p:sp>
        <p:nvSpPr>
          <p:cNvPr id="332" name="Shape 332"/>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is the difference between a sprite and a costume?</a:t>
            </a:r>
          </a:p>
        </p:txBody>
      </p:sp>
      <p:sp>
        <p:nvSpPr>
          <p:cNvPr id="333" name="Shape 333"/>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34" name="Shape 334"/>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List three ways you experience loops in real life (e.g., going to sleep every night).</a:t>
            </a:r>
          </a:p>
        </p:txBody>
      </p:sp>
      <p:sp>
        <p:nvSpPr>
          <p:cNvPr id="335" name="Shape 335"/>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36" name="Shape 336"/>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lt1"/>
                </a:solidFill>
              </a:rPr>
              <a:t>Unit 2- ANIMATIONS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0" name="Shape 340"/>
        <p:cNvGrpSpPr/>
        <p:nvPr/>
      </p:nvGrpSpPr>
      <p:grpSpPr>
        <a:xfrm>
          <a:off x="0" y="0"/>
          <a:ext cx="0" cy="0"/>
          <a:chOff x="0" y="0"/>
          <a:chExt cx="0" cy="0"/>
        </a:xfrm>
      </p:grpSpPr>
      <p:sp>
        <p:nvSpPr>
          <p:cNvPr id="341" name="Shape 341"/>
          <p:cNvSpPr/>
          <p:nvPr/>
        </p:nvSpPr>
        <p:spPr>
          <a:xfrm>
            <a:off x="0" y="0"/>
            <a:ext cx="3195899" cy="5143500"/>
          </a:xfrm>
          <a:prstGeom prst="rect">
            <a:avLst/>
          </a:prstGeom>
          <a:solidFill>
            <a:srgbClr val="4C1130"/>
          </a:solidFill>
          <a:ln>
            <a:noFill/>
          </a:ln>
        </p:spPr>
        <p:txBody>
          <a:bodyPr anchorCtr="0" anchor="ctr" bIns="91425" lIns="91425" rIns="91425" wrap="square" tIns="91425">
            <a:noAutofit/>
          </a:bodyPr>
          <a:lstStyle/>
          <a:p>
            <a:pPr lvl="0">
              <a:spcBef>
                <a:spcPts val="0"/>
              </a:spcBef>
              <a:buNone/>
            </a:pPr>
            <a:r>
              <a:t/>
            </a:r>
            <a:endParaRPr/>
          </a:p>
        </p:txBody>
      </p:sp>
      <p:sp>
        <p:nvSpPr>
          <p:cNvPr id="342" name="Shape 342"/>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DEBUG IT!</a:t>
            </a:r>
          </a:p>
        </p:txBody>
      </p:sp>
      <p:sp>
        <p:nvSpPr>
          <p:cNvPr id="343" name="Shape 343"/>
          <p:cNvSpPr txBox="1"/>
          <p:nvPr>
            <p:ph idx="1" type="body"/>
          </p:nvPr>
        </p:nvSpPr>
        <p:spPr>
          <a:xfrm>
            <a:off x="411300" y="1977650"/>
            <a:ext cx="2373300" cy="2681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investigate what is going awry and find a solution for each of the five Debug It! challenges. </a:t>
            </a: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START HERE</a:t>
            </a:r>
          </a:p>
          <a:p>
            <a:pPr lvl="0" rtl="0">
              <a:spcBef>
                <a:spcPts val="0"/>
              </a:spcBef>
              <a:buNone/>
            </a:pPr>
            <a:r>
              <a:rPr lang="en" u="sng">
                <a:solidFill>
                  <a:schemeClr val="hlink"/>
                </a:solidFill>
                <a:hlinkClick r:id="rId4"/>
              </a:rPr>
              <a:t>Debug 2.1</a:t>
            </a:r>
            <a:br>
              <a:rPr lang="en">
                <a:solidFill>
                  <a:srgbClr val="FFFFFF"/>
                </a:solidFill>
              </a:rPr>
            </a:br>
            <a:r>
              <a:rPr lang="en" u="sng">
                <a:solidFill>
                  <a:schemeClr val="hlink"/>
                </a:solidFill>
                <a:hlinkClick r:id="rId5"/>
              </a:rPr>
              <a:t>Debug 2.2</a:t>
            </a:r>
            <a:br>
              <a:rPr lang="en">
                <a:solidFill>
                  <a:srgbClr val="FFFFFF"/>
                </a:solidFill>
              </a:rPr>
            </a:br>
            <a:r>
              <a:rPr lang="en" u="sng">
                <a:solidFill>
                  <a:schemeClr val="hlink"/>
                </a:solidFill>
                <a:hlinkClick r:id="rId6"/>
              </a:rPr>
              <a:t>Debug 2.3</a:t>
            </a:r>
            <a:br>
              <a:rPr lang="en">
                <a:solidFill>
                  <a:srgbClr val="FFFFFF"/>
                </a:solidFill>
              </a:rPr>
            </a:br>
            <a:r>
              <a:rPr lang="en" u="sng">
                <a:solidFill>
                  <a:schemeClr val="hlink"/>
                </a:solidFill>
                <a:hlinkClick r:id="rId7"/>
              </a:rPr>
              <a:t>Debug 2.4</a:t>
            </a:r>
            <a:br>
              <a:rPr lang="en">
                <a:solidFill>
                  <a:srgbClr val="FFFFFF"/>
                </a:solidFill>
              </a:rPr>
            </a:br>
            <a:r>
              <a:rPr lang="en" u="sng">
                <a:solidFill>
                  <a:schemeClr val="hlink"/>
                </a:solidFill>
                <a:hlinkClick r:id="rId8"/>
              </a:rPr>
              <a:t>Debug 2.5</a:t>
            </a: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344" name="Shape 344"/>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HELP! CAN YOU DEBUG THESE FIVE SCRATCH PROGRAMS?</a:t>
            </a:r>
          </a:p>
        </p:txBody>
      </p:sp>
      <p:pic>
        <p:nvPicPr>
          <p:cNvPr id="345" name="Shape 345"/>
          <p:cNvPicPr preferRelativeResize="0"/>
          <p:nvPr/>
        </p:nvPicPr>
        <p:blipFill>
          <a:blip r:embed="rId9">
            <a:alphaModFix/>
          </a:blip>
          <a:stretch>
            <a:fillRect/>
          </a:stretch>
        </p:blipFill>
        <p:spPr>
          <a:xfrm>
            <a:off x="3558148" y="1350162"/>
            <a:ext cx="2235125" cy="2496963"/>
          </a:xfrm>
          <a:prstGeom prst="rect">
            <a:avLst/>
          </a:prstGeom>
          <a:noFill/>
          <a:ln>
            <a:noFill/>
          </a:ln>
        </p:spPr>
      </p:pic>
      <p:pic>
        <p:nvPicPr>
          <p:cNvPr id="346" name="Shape 346"/>
          <p:cNvPicPr preferRelativeResize="0"/>
          <p:nvPr/>
        </p:nvPicPr>
        <p:blipFill>
          <a:blip r:embed="rId10">
            <a:alphaModFix/>
          </a:blip>
          <a:stretch>
            <a:fillRect/>
          </a:stretch>
        </p:blipFill>
        <p:spPr>
          <a:xfrm>
            <a:off x="6242346" y="152400"/>
            <a:ext cx="2419349" cy="4838698"/>
          </a:xfrm>
          <a:prstGeom prst="rect">
            <a:avLst/>
          </a:prstGeom>
          <a:noFill/>
          <a:ln>
            <a:noFill/>
          </a:ln>
        </p:spPr>
      </p:pic>
      <p:pic>
        <p:nvPicPr>
          <p:cNvPr id="347" name="Shape 347"/>
          <p:cNvPicPr preferRelativeResize="0"/>
          <p:nvPr/>
        </p:nvPicPr>
        <p:blipFill>
          <a:blip r:embed="rId11">
            <a:alphaModFix/>
          </a:blip>
          <a:stretch>
            <a:fillRect/>
          </a:stretch>
        </p:blipFill>
        <p:spPr>
          <a:xfrm>
            <a:off x="3706009" y="152396"/>
            <a:ext cx="2026225" cy="1475549"/>
          </a:xfrm>
          <a:prstGeom prst="rect">
            <a:avLst/>
          </a:prstGeom>
          <a:noFill/>
          <a:ln>
            <a:noFill/>
          </a:ln>
        </p:spPr>
      </p:pic>
      <p:pic>
        <p:nvPicPr>
          <p:cNvPr id="348" name="Shape 348"/>
          <p:cNvPicPr preferRelativeResize="0"/>
          <p:nvPr/>
        </p:nvPicPr>
        <p:blipFill>
          <a:blip r:embed="rId12">
            <a:alphaModFix/>
          </a:blip>
          <a:stretch>
            <a:fillRect/>
          </a:stretch>
        </p:blipFill>
        <p:spPr>
          <a:xfrm>
            <a:off x="3670487" y="3847125"/>
            <a:ext cx="2235124" cy="11803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2" name="Shape 352"/>
        <p:cNvGrpSpPr/>
        <p:nvPr/>
      </p:nvGrpSpPr>
      <p:grpSpPr>
        <a:xfrm>
          <a:off x="0" y="0"/>
          <a:ext cx="0" cy="0"/>
          <a:chOff x="0" y="0"/>
          <a:chExt cx="0" cy="0"/>
        </a:xfrm>
      </p:grpSpPr>
      <p:sp>
        <p:nvSpPr>
          <p:cNvPr id="353" name="Shape 353"/>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DEBUG IT!- Reflections</a:t>
            </a:r>
          </a:p>
        </p:txBody>
      </p:sp>
      <p:sp>
        <p:nvSpPr>
          <p:cNvPr id="354" name="Shape 354"/>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was the problem?</a:t>
            </a:r>
          </a:p>
        </p:txBody>
      </p:sp>
      <p:sp>
        <p:nvSpPr>
          <p:cNvPr id="355" name="Shape 355"/>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56" name="Shape 356"/>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fix the problem?</a:t>
            </a:r>
          </a:p>
        </p:txBody>
      </p:sp>
      <p:sp>
        <p:nvSpPr>
          <p:cNvPr id="357" name="Shape 357"/>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58" name="Shape 358"/>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identify the problem?</a:t>
            </a:r>
          </a:p>
        </p:txBody>
      </p:sp>
      <p:sp>
        <p:nvSpPr>
          <p:cNvPr id="359" name="Shape 359"/>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60" name="Shape 360"/>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else could you have fixed the problem?</a:t>
            </a:r>
          </a:p>
        </p:txBody>
      </p:sp>
      <p:sp>
        <p:nvSpPr>
          <p:cNvPr id="361" name="Shape 361"/>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62" name="Shape 362"/>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2 - ANIMATIONS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GETTING STARTED</a:t>
            </a:r>
          </a:p>
        </p:txBody>
      </p:sp>
      <p:sp>
        <p:nvSpPr>
          <p:cNvPr id="76" name="Shape 76"/>
          <p:cNvSpPr txBox="1"/>
          <p:nvPr>
            <p:ph idx="1" type="body"/>
          </p:nvPr>
        </p:nvSpPr>
        <p:spPr>
          <a:xfrm>
            <a:off x="387900" y="1489825"/>
            <a:ext cx="4657800" cy="3078900"/>
          </a:xfrm>
          <a:prstGeom prst="rect">
            <a:avLst/>
          </a:prstGeom>
        </p:spPr>
        <p:txBody>
          <a:bodyPr anchorCtr="0" anchor="t" bIns="91425" lIns="91425" rIns="91425" wrap="square" tIns="91425">
            <a:noAutofit/>
          </a:bodyPr>
          <a:lstStyle/>
          <a:p>
            <a:pPr lvl="0">
              <a:spcBef>
                <a:spcPts val="0"/>
              </a:spcBef>
              <a:buNone/>
            </a:pPr>
            <a:r>
              <a:rPr lang="en" u="sng">
                <a:solidFill>
                  <a:schemeClr val="accent6"/>
                </a:solidFill>
                <a:hlinkClick r:id="rId3"/>
              </a:rPr>
              <a:t>https://www.youtube.com/watch?v=-SjuiawRMU4&amp;feature=youtu.be</a:t>
            </a:r>
          </a:p>
          <a:p>
            <a:pPr lvl="0" rtl="0">
              <a:spcBef>
                <a:spcPts val="0"/>
              </a:spcBef>
              <a:buNone/>
            </a:pPr>
            <a:r>
              <a:t/>
            </a:r>
            <a:endParaRPr/>
          </a:p>
          <a:p>
            <a:pPr indent="-317500" lvl="0" marL="457200" rtl="0">
              <a:lnSpc>
                <a:spcPct val="100000"/>
              </a:lnSpc>
              <a:spcBef>
                <a:spcPts val="0"/>
              </a:spcBef>
              <a:spcAft>
                <a:spcPts val="0"/>
              </a:spcAft>
              <a:buClr>
                <a:schemeClr val="lt1"/>
              </a:buClr>
              <a:buSzPct val="100000"/>
              <a:buFont typeface="Arial"/>
              <a:buAutoNum type="arabicPeriod"/>
            </a:pPr>
            <a:r>
              <a:rPr lang="en" sz="1400">
                <a:solidFill>
                  <a:schemeClr val="lt1"/>
                </a:solidFill>
                <a:latin typeface="Arial"/>
                <a:ea typeface="Arial"/>
                <a:cs typeface="Arial"/>
                <a:sym typeface="Arial"/>
              </a:rPr>
              <a:t>SCRATCH ACCOUNT </a:t>
            </a:r>
          </a:p>
          <a:p>
            <a:pPr indent="-317500" lvl="0" marL="457200" rtl="0">
              <a:lnSpc>
                <a:spcPct val="100000"/>
              </a:lnSpc>
              <a:spcBef>
                <a:spcPts val="0"/>
              </a:spcBef>
              <a:spcAft>
                <a:spcPts val="0"/>
              </a:spcAft>
              <a:buClr>
                <a:schemeClr val="lt1"/>
              </a:buClr>
              <a:buSzPct val="100000"/>
              <a:buFont typeface="Arial"/>
              <a:buAutoNum type="arabicPeriod"/>
            </a:pPr>
            <a:r>
              <a:rPr lang="en" sz="1400">
                <a:solidFill>
                  <a:schemeClr val="lt1"/>
                </a:solidFill>
                <a:latin typeface="Arial"/>
                <a:ea typeface="Arial"/>
                <a:cs typeface="Arial"/>
                <a:sym typeface="Arial"/>
              </a:rPr>
              <a:t>SCRATCH SURPRISE </a:t>
            </a:r>
          </a:p>
          <a:p>
            <a:pPr indent="-317500" lvl="0" marL="457200" rtl="0">
              <a:lnSpc>
                <a:spcPct val="100000"/>
              </a:lnSpc>
              <a:spcBef>
                <a:spcPts val="0"/>
              </a:spcBef>
              <a:spcAft>
                <a:spcPts val="0"/>
              </a:spcAft>
              <a:buClr>
                <a:schemeClr val="lt1"/>
              </a:buClr>
              <a:buSzPct val="100000"/>
              <a:buFont typeface="Arial"/>
              <a:buAutoNum type="arabicPeriod"/>
            </a:pPr>
            <a:r>
              <a:rPr lang="en" sz="1400">
                <a:solidFill>
                  <a:schemeClr val="lt1"/>
                </a:solidFill>
                <a:latin typeface="Arial"/>
                <a:ea typeface="Arial"/>
                <a:cs typeface="Arial"/>
                <a:sym typeface="Arial"/>
              </a:rPr>
              <a:t>SCRATCH STUDIO </a:t>
            </a:r>
          </a:p>
        </p:txBody>
      </p:sp>
      <p:sp>
        <p:nvSpPr>
          <p:cNvPr id="77" name="Shape 77"/>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lt1"/>
                </a:solidFill>
              </a:rPr>
              <a:t>VIDEO</a:t>
            </a:r>
          </a:p>
        </p:txBody>
      </p:sp>
      <p:sp>
        <p:nvSpPr>
          <p:cNvPr id="78" name="Shape 78"/>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a:spcBef>
                <a:spcPts val="0"/>
              </a:spcBef>
              <a:buNone/>
            </a:pPr>
            <a:r>
              <a:rPr lang="en" sz="30000">
                <a:solidFill>
                  <a:schemeClr val="lt1"/>
                </a:solidFill>
              </a:rPr>
              <a:t>0</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6" name="Shape 366"/>
        <p:cNvGrpSpPr/>
        <p:nvPr/>
      </p:nvGrpSpPr>
      <p:grpSpPr>
        <a:xfrm>
          <a:off x="0" y="0"/>
          <a:ext cx="0" cy="0"/>
          <a:chOff x="0" y="0"/>
          <a:chExt cx="0" cy="0"/>
        </a:xfrm>
      </p:grpSpPr>
      <p:sp>
        <p:nvSpPr>
          <p:cNvPr id="367" name="Shape 367"/>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368" name="Shape 368"/>
          <p:cNvSpPr txBox="1"/>
          <p:nvPr>
            <p:ph type="title"/>
          </p:nvPr>
        </p:nvSpPr>
        <p:spPr>
          <a:xfrm>
            <a:off x="336925" y="2517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MUSIC VIDEO</a:t>
            </a:r>
          </a:p>
        </p:txBody>
      </p:sp>
      <p:sp>
        <p:nvSpPr>
          <p:cNvPr id="369" name="Shape 369"/>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project, you will explore ideas related to theatre, song, dance, music, drawing, illustration, photography, and animation to create a personalized music video!</a:t>
            </a:r>
            <a:br>
              <a:rPr i="1" lang="en">
                <a:solidFill>
                  <a:srgbClr val="FFFFFF"/>
                </a:solidFill>
              </a:rPr>
            </a:br>
            <a:br>
              <a:rPr i="1" lang="en">
                <a:solidFill>
                  <a:srgbClr val="FFFFFF"/>
                </a:solidFill>
              </a:rPr>
            </a:br>
          </a:p>
          <a:p>
            <a:pPr lvl="0" rtl="0">
              <a:spcBef>
                <a:spcPts val="0"/>
              </a:spcBef>
              <a:buNone/>
            </a:pPr>
            <a:br>
              <a:rPr i="1" lang="en">
                <a:solidFill>
                  <a:srgbClr val="FFFFFF"/>
                </a:solidFill>
              </a:rPr>
            </a:br>
          </a:p>
          <a:p>
            <a:pPr lvl="0" rtl="0">
              <a:spcBef>
                <a:spcPts val="0"/>
              </a:spcBef>
              <a:buNone/>
            </a:pPr>
            <a:r>
              <a:t/>
            </a:r>
            <a:endParaRPr i="1">
              <a:solidFill>
                <a:srgbClr val="FFFFFF"/>
              </a:solidFill>
            </a:endParaRP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Music Video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370" name="Shape 370"/>
          <p:cNvSpPr txBox="1"/>
          <p:nvPr/>
        </p:nvSpPr>
        <p:spPr>
          <a:xfrm>
            <a:off x="383400" y="635475"/>
            <a:ext cx="2573700" cy="6198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COMBINE ANIMATION WITH MUSIC TO CREATE YOUR OWN SCRATCH-INSPIRED MUSIC VIDEO?</a:t>
            </a:r>
          </a:p>
        </p:txBody>
      </p:sp>
      <p:pic>
        <p:nvPicPr>
          <p:cNvPr id="371" name="Shape 371"/>
          <p:cNvPicPr preferRelativeResize="0"/>
          <p:nvPr/>
        </p:nvPicPr>
        <p:blipFill>
          <a:blip r:embed="rId4">
            <a:alphaModFix/>
          </a:blip>
          <a:stretch>
            <a:fillRect/>
          </a:stretch>
        </p:blipFill>
        <p:spPr>
          <a:xfrm>
            <a:off x="445300" y="2743250"/>
            <a:ext cx="2112599" cy="1589999"/>
          </a:xfrm>
          <a:prstGeom prst="rect">
            <a:avLst/>
          </a:prstGeom>
          <a:noFill/>
          <a:ln>
            <a:noFill/>
          </a:ln>
        </p:spPr>
      </p:pic>
      <p:pic>
        <p:nvPicPr>
          <p:cNvPr id="372" name="Shape 372"/>
          <p:cNvPicPr preferRelativeResize="0"/>
          <p:nvPr/>
        </p:nvPicPr>
        <p:blipFill>
          <a:blip r:embed="rId5">
            <a:alphaModFix/>
          </a:blip>
          <a:stretch>
            <a:fillRect/>
          </a:stretch>
        </p:blipFill>
        <p:spPr>
          <a:xfrm>
            <a:off x="3436825" y="152400"/>
            <a:ext cx="5554775" cy="47715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6" name="Shape 376"/>
        <p:cNvGrpSpPr/>
        <p:nvPr/>
      </p:nvGrpSpPr>
      <p:grpSpPr>
        <a:xfrm>
          <a:off x="0" y="0"/>
          <a:ext cx="0" cy="0"/>
          <a:chOff x="0" y="0"/>
          <a:chExt cx="0" cy="0"/>
        </a:xfrm>
      </p:grpSpPr>
      <p:sp>
        <p:nvSpPr>
          <p:cNvPr id="377" name="Shape 377"/>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MUSIC VIDEO</a:t>
            </a:r>
            <a:r>
              <a:rPr lang="en" sz="2400">
                <a:solidFill>
                  <a:schemeClr val="accent5"/>
                </a:solidFill>
              </a:rPr>
              <a:t> - Reflections</a:t>
            </a:r>
          </a:p>
        </p:txBody>
      </p:sp>
      <p:sp>
        <p:nvSpPr>
          <p:cNvPr id="378" name="Shape 378"/>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was a challenge you overcame? How did you overcome it?</a:t>
            </a:r>
          </a:p>
        </p:txBody>
      </p:sp>
      <p:sp>
        <p:nvSpPr>
          <p:cNvPr id="379" name="Shape 379"/>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80" name="Shape 380"/>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is something you still want to figure out?</a:t>
            </a:r>
          </a:p>
        </p:txBody>
      </p:sp>
      <p:sp>
        <p:nvSpPr>
          <p:cNvPr id="381" name="Shape 381"/>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382" name="Shape 382"/>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2- ANIMATIONS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386" name="Shape 386"/>
        <p:cNvGrpSpPr/>
        <p:nvPr/>
      </p:nvGrpSpPr>
      <p:grpSpPr>
        <a:xfrm>
          <a:off x="0" y="0"/>
          <a:ext cx="0" cy="0"/>
          <a:chOff x="0" y="0"/>
          <a:chExt cx="0" cy="0"/>
        </a:xfrm>
      </p:grpSpPr>
      <p:sp>
        <p:nvSpPr>
          <p:cNvPr id="387" name="Shape 387"/>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3</a:t>
            </a:r>
            <a:r>
              <a:rPr lang="en">
                <a:solidFill>
                  <a:schemeClr val="dk2"/>
                </a:solidFill>
              </a:rPr>
              <a:t> - STORIES</a:t>
            </a:r>
          </a:p>
        </p:txBody>
      </p:sp>
      <p:sp>
        <p:nvSpPr>
          <p:cNvPr id="388" name="Shape 388"/>
          <p:cNvSpPr txBox="1"/>
          <p:nvPr>
            <p:ph idx="1" type="body"/>
          </p:nvPr>
        </p:nvSpPr>
        <p:spPr>
          <a:xfrm>
            <a:off x="387900" y="1489825"/>
            <a:ext cx="3999900" cy="2432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CHARACTERS </a:t>
            </a:r>
          </a:p>
          <a:p>
            <a:pPr indent="-228600" lvl="0" marL="457200" rtl="0">
              <a:spcBef>
                <a:spcPts val="0"/>
              </a:spcBef>
              <a:buAutoNum type="arabicPeriod"/>
            </a:pPr>
            <a:r>
              <a:rPr lang="en"/>
              <a:t>CONVERSATIONS </a:t>
            </a:r>
          </a:p>
          <a:p>
            <a:pPr indent="-228600" lvl="0" marL="457200" rtl="0">
              <a:spcBef>
                <a:spcPts val="0"/>
              </a:spcBef>
              <a:buAutoNum type="arabicPeriod"/>
            </a:pPr>
            <a:r>
              <a:rPr lang="en"/>
              <a:t>SCENES </a:t>
            </a:r>
          </a:p>
          <a:p>
            <a:pPr indent="-228600" lvl="0" marL="457200" rtl="0">
              <a:spcBef>
                <a:spcPts val="0"/>
              </a:spcBef>
              <a:buAutoNum type="arabicPeriod"/>
            </a:pPr>
            <a:r>
              <a:rPr lang="en"/>
              <a:t>DEBUG IT! </a:t>
            </a:r>
          </a:p>
          <a:p>
            <a:pPr indent="-228600" lvl="0" marL="457200" rtl="0">
              <a:spcBef>
                <a:spcPts val="0"/>
              </a:spcBef>
              <a:buAutoNum type="arabicPeriod"/>
            </a:pPr>
            <a:r>
              <a:rPr lang="en"/>
              <a:t>CREATURE CONSTRUCTION </a:t>
            </a:r>
          </a:p>
          <a:p>
            <a:pPr indent="-228600" lvl="0" marL="457200" rtl="0">
              <a:spcBef>
                <a:spcPts val="0"/>
              </a:spcBef>
              <a:buAutoNum type="arabicPeriod"/>
            </a:pPr>
            <a:r>
              <a:rPr lang="en"/>
              <a:t>PASS IT ON</a:t>
            </a:r>
          </a:p>
        </p:txBody>
      </p:sp>
      <p:sp>
        <p:nvSpPr>
          <p:cNvPr id="389" name="Shape 389"/>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rtl="0">
              <a:spcBef>
                <a:spcPts val="0"/>
              </a:spcBef>
              <a:buNone/>
            </a:pPr>
            <a:r>
              <a:rPr lang="en" sz="30000">
                <a:solidFill>
                  <a:schemeClr val="lt1"/>
                </a:solidFill>
              </a:rPr>
              <a:t>3</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3" name="Shape 393"/>
        <p:cNvGrpSpPr/>
        <p:nvPr/>
      </p:nvGrpSpPr>
      <p:grpSpPr>
        <a:xfrm>
          <a:off x="0" y="0"/>
          <a:ext cx="0" cy="0"/>
          <a:chOff x="0" y="0"/>
          <a:chExt cx="0" cy="0"/>
        </a:xfrm>
      </p:grpSpPr>
      <p:sp>
        <p:nvSpPr>
          <p:cNvPr id="394" name="Shape 394"/>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395" name="Shape 395"/>
          <p:cNvSpPr txBox="1"/>
          <p:nvPr>
            <p:ph type="title"/>
          </p:nvPr>
        </p:nvSpPr>
        <p:spPr>
          <a:xfrm>
            <a:off x="336925" y="2517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CHARACTERS</a:t>
            </a:r>
          </a:p>
        </p:txBody>
      </p:sp>
      <p:sp>
        <p:nvSpPr>
          <p:cNvPr id="396" name="Shape 396"/>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Experiment with the Make a Block feature in Scratch! In this project, you will create your own blocks that define two behaviors for two different characters. </a:t>
            </a:r>
            <a:br>
              <a:rPr i="1" lang="en">
                <a:solidFill>
                  <a:srgbClr val="FFFFFF"/>
                </a:solidFill>
              </a:rPr>
            </a:br>
            <a:br>
              <a:rPr i="1" lang="en">
                <a:solidFill>
                  <a:srgbClr val="FFFFFF"/>
                </a:solidFill>
              </a:rPr>
            </a:br>
          </a:p>
          <a:p>
            <a:pPr lvl="0" rtl="0">
              <a:spcBef>
                <a:spcPts val="0"/>
              </a:spcBef>
              <a:buNone/>
            </a:pPr>
            <a:br>
              <a:rPr i="1" lang="en">
                <a:solidFill>
                  <a:srgbClr val="FFFFFF"/>
                </a:solidFill>
              </a:rPr>
            </a:br>
          </a:p>
          <a:p>
            <a:pPr lvl="0" rtl="0">
              <a:spcBef>
                <a:spcPts val="0"/>
              </a:spcBef>
              <a:buNone/>
            </a:pPr>
            <a:r>
              <a:t/>
            </a:r>
            <a:endParaRPr i="1">
              <a:solidFill>
                <a:srgbClr val="FFFFFF"/>
              </a:solidFill>
            </a:endParaRP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Characters Studio</a:t>
            </a:r>
            <a:br>
              <a:rPr lang="en">
                <a:solidFill>
                  <a:srgbClr val="FFFFFF"/>
                </a:solidFill>
              </a:rPr>
            </a:br>
            <a:r>
              <a:rPr lang="en" u="sng">
                <a:solidFill>
                  <a:schemeClr val="hlink"/>
                </a:solidFill>
                <a:hlinkClick r:id="rId4"/>
              </a:rPr>
              <a:t>Make a block video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397" name="Shape 397"/>
          <p:cNvSpPr txBox="1"/>
          <p:nvPr/>
        </p:nvSpPr>
        <p:spPr>
          <a:xfrm>
            <a:off x="383400" y="635475"/>
            <a:ext cx="2573700" cy="4989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DO YOU WANT TO CREATE YOUR OWN SCRATCH BLOCKS?</a:t>
            </a:r>
          </a:p>
        </p:txBody>
      </p:sp>
      <p:pic>
        <p:nvPicPr>
          <p:cNvPr id="398" name="Shape 398"/>
          <p:cNvPicPr preferRelativeResize="0"/>
          <p:nvPr/>
        </p:nvPicPr>
        <p:blipFill>
          <a:blip r:embed="rId5">
            <a:alphaModFix/>
          </a:blip>
          <a:stretch>
            <a:fillRect/>
          </a:stretch>
        </p:blipFill>
        <p:spPr>
          <a:xfrm>
            <a:off x="498075" y="2549374"/>
            <a:ext cx="2143025" cy="1603124"/>
          </a:xfrm>
          <a:prstGeom prst="rect">
            <a:avLst/>
          </a:prstGeom>
          <a:noFill/>
          <a:ln>
            <a:noFill/>
          </a:ln>
        </p:spPr>
      </p:pic>
      <p:pic>
        <p:nvPicPr>
          <p:cNvPr id="399" name="Shape 399"/>
          <p:cNvPicPr preferRelativeResize="0"/>
          <p:nvPr/>
        </p:nvPicPr>
        <p:blipFill>
          <a:blip r:embed="rId6">
            <a:alphaModFix/>
          </a:blip>
          <a:stretch>
            <a:fillRect/>
          </a:stretch>
        </p:blipFill>
        <p:spPr>
          <a:xfrm>
            <a:off x="3436825" y="152400"/>
            <a:ext cx="5554775" cy="48292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3" name="Shape 403"/>
        <p:cNvGrpSpPr/>
        <p:nvPr/>
      </p:nvGrpSpPr>
      <p:grpSpPr>
        <a:xfrm>
          <a:off x="0" y="0"/>
          <a:ext cx="0" cy="0"/>
          <a:chOff x="0" y="0"/>
          <a:chExt cx="0" cy="0"/>
        </a:xfrm>
      </p:grpSpPr>
      <p:sp>
        <p:nvSpPr>
          <p:cNvPr id="404" name="Shape 40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CHARACTERS</a:t>
            </a:r>
            <a:r>
              <a:rPr lang="en" sz="2400">
                <a:solidFill>
                  <a:schemeClr val="accent5"/>
                </a:solidFill>
              </a:rPr>
              <a:t> - Reflections</a:t>
            </a:r>
          </a:p>
        </p:txBody>
      </p:sp>
      <p:sp>
        <p:nvSpPr>
          <p:cNvPr id="405" name="Shape 40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How would you explain Make a Block to someone else? </a:t>
            </a:r>
          </a:p>
        </p:txBody>
      </p:sp>
      <p:sp>
        <p:nvSpPr>
          <p:cNvPr id="406" name="Shape 406"/>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07" name="Shape 40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+When might you use Make a Block?</a:t>
            </a:r>
          </a:p>
        </p:txBody>
      </p:sp>
      <p:sp>
        <p:nvSpPr>
          <p:cNvPr id="408" name="Shape 408"/>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09" name="Shape 40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3- STORIES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3" name="Shape 413"/>
        <p:cNvGrpSpPr/>
        <p:nvPr/>
      </p:nvGrpSpPr>
      <p:grpSpPr>
        <a:xfrm>
          <a:off x="0" y="0"/>
          <a:ext cx="0" cy="0"/>
          <a:chOff x="0" y="0"/>
          <a:chExt cx="0" cy="0"/>
        </a:xfrm>
      </p:grpSpPr>
      <p:sp>
        <p:nvSpPr>
          <p:cNvPr id="414" name="Shape 414"/>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415" name="Shape 415"/>
          <p:cNvSpPr txBox="1"/>
          <p:nvPr>
            <p:ph type="title"/>
          </p:nvPr>
        </p:nvSpPr>
        <p:spPr>
          <a:xfrm>
            <a:off x="336925" y="2517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CONVERSATIONS</a:t>
            </a:r>
          </a:p>
        </p:txBody>
      </p:sp>
      <p:sp>
        <p:nvSpPr>
          <p:cNvPr id="416" name="Shape 416"/>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a:spcBef>
                <a:spcPts val="0"/>
              </a:spcBef>
              <a:buNone/>
            </a:pPr>
            <a:r>
              <a:rPr i="1" lang="en">
                <a:solidFill>
                  <a:srgbClr val="FFFFFF"/>
                </a:solidFill>
              </a:rPr>
              <a:t>In this activity, you'll explore different ways to program sprites to have conversations! Experiment with timing and explore using broadcast by remixing a joke project.</a:t>
            </a:r>
          </a:p>
          <a:p>
            <a:pPr lv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Conversations Studio</a:t>
            </a:r>
            <a:br>
              <a:rPr lang="en">
                <a:solidFill>
                  <a:srgbClr val="FFFFFF"/>
                </a:solidFill>
              </a:rPr>
            </a:br>
            <a:r>
              <a:rPr lang="en" u="sng">
                <a:solidFill>
                  <a:schemeClr val="hlink"/>
                </a:solidFill>
                <a:hlinkClick r:id="rId4"/>
              </a:rPr>
              <a:t>Penguin Jokes</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417" name="Shape 417"/>
          <p:cNvSpPr txBox="1"/>
          <p:nvPr/>
        </p:nvSpPr>
        <p:spPr>
          <a:xfrm>
            <a:off x="383400" y="635475"/>
            <a:ext cx="2573700" cy="6456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ARE DIFFERENT WAYS TO COORDINATE INTERACTIONS BETWEEN SPRITES?</a:t>
            </a:r>
          </a:p>
        </p:txBody>
      </p:sp>
      <p:pic>
        <p:nvPicPr>
          <p:cNvPr id="418" name="Shape 418"/>
          <p:cNvPicPr preferRelativeResize="0"/>
          <p:nvPr/>
        </p:nvPicPr>
        <p:blipFill>
          <a:blip r:embed="rId5">
            <a:alphaModFix/>
          </a:blip>
          <a:stretch>
            <a:fillRect/>
          </a:stretch>
        </p:blipFill>
        <p:spPr>
          <a:xfrm>
            <a:off x="496024" y="2758749"/>
            <a:ext cx="1916975" cy="1473724"/>
          </a:xfrm>
          <a:prstGeom prst="rect">
            <a:avLst/>
          </a:prstGeom>
          <a:noFill/>
          <a:ln>
            <a:noFill/>
          </a:ln>
        </p:spPr>
      </p:pic>
      <p:pic>
        <p:nvPicPr>
          <p:cNvPr id="419" name="Shape 419"/>
          <p:cNvPicPr preferRelativeResize="0"/>
          <p:nvPr/>
        </p:nvPicPr>
        <p:blipFill>
          <a:blip r:embed="rId6">
            <a:alphaModFix/>
          </a:blip>
          <a:stretch>
            <a:fillRect/>
          </a:stretch>
        </p:blipFill>
        <p:spPr>
          <a:xfrm>
            <a:off x="3436825" y="152400"/>
            <a:ext cx="5554775" cy="48356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3" name="Shape 423"/>
        <p:cNvGrpSpPr/>
        <p:nvPr/>
      </p:nvGrpSpPr>
      <p:grpSpPr>
        <a:xfrm>
          <a:off x="0" y="0"/>
          <a:ext cx="0" cy="0"/>
          <a:chOff x="0" y="0"/>
          <a:chExt cx="0" cy="0"/>
        </a:xfrm>
      </p:grpSpPr>
      <p:sp>
        <p:nvSpPr>
          <p:cNvPr id="424" name="Shape 42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CONVERSATIONS</a:t>
            </a:r>
            <a:r>
              <a:rPr lang="en" sz="2400">
                <a:solidFill>
                  <a:schemeClr val="accent5"/>
                </a:solidFill>
              </a:rPr>
              <a:t>- Reflections</a:t>
            </a:r>
          </a:p>
        </p:txBody>
      </p:sp>
      <p:sp>
        <p:nvSpPr>
          <p:cNvPr id="425" name="Shape 42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How would you describe broadcast to someone else?</a:t>
            </a:r>
          </a:p>
        </p:txBody>
      </p:sp>
      <p:sp>
        <p:nvSpPr>
          <p:cNvPr id="426" name="Shape 426"/>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27" name="Shape 42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When would you use timing in a project? When would you use broadcasting?</a:t>
            </a:r>
          </a:p>
        </p:txBody>
      </p:sp>
      <p:sp>
        <p:nvSpPr>
          <p:cNvPr id="428" name="Shape 428"/>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29" name="Shape 42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3- STORIES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3" name="Shape 433"/>
        <p:cNvGrpSpPr/>
        <p:nvPr/>
      </p:nvGrpSpPr>
      <p:grpSpPr>
        <a:xfrm>
          <a:off x="0" y="0"/>
          <a:ext cx="0" cy="0"/>
          <a:chOff x="0" y="0"/>
          <a:chExt cx="0" cy="0"/>
        </a:xfrm>
      </p:grpSpPr>
      <p:sp>
        <p:nvSpPr>
          <p:cNvPr id="434" name="Shape 434"/>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435" name="Shape 435"/>
          <p:cNvSpPr txBox="1"/>
          <p:nvPr>
            <p:ph type="title"/>
          </p:nvPr>
        </p:nvSpPr>
        <p:spPr>
          <a:xfrm>
            <a:off x="336925" y="2517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SCENES</a:t>
            </a:r>
          </a:p>
        </p:txBody>
      </p:sp>
      <p:sp>
        <p:nvSpPr>
          <p:cNvPr id="436" name="Shape 436"/>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create a project that experiments with backdrops, like a story with multiple scenes or a slideshow</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Scenes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437" name="Shape 437"/>
          <p:cNvSpPr txBox="1"/>
          <p:nvPr/>
        </p:nvSpPr>
        <p:spPr>
          <a:xfrm>
            <a:off x="383400" y="6354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IS THE DIFFERENCE BETWEEN THE STAGE AND SPRITES?</a:t>
            </a:r>
          </a:p>
        </p:txBody>
      </p:sp>
      <p:pic>
        <p:nvPicPr>
          <p:cNvPr id="438" name="Shape 438"/>
          <p:cNvPicPr preferRelativeResize="0"/>
          <p:nvPr/>
        </p:nvPicPr>
        <p:blipFill>
          <a:blip r:embed="rId4">
            <a:alphaModFix/>
          </a:blip>
          <a:stretch>
            <a:fillRect/>
          </a:stretch>
        </p:blipFill>
        <p:spPr>
          <a:xfrm>
            <a:off x="481025" y="2310825"/>
            <a:ext cx="2023049" cy="1489249"/>
          </a:xfrm>
          <a:prstGeom prst="rect">
            <a:avLst/>
          </a:prstGeom>
          <a:noFill/>
          <a:ln>
            <a:noFill/>
          </a:ln>
        </p:spPr>
      </p:pic>
      <p:pic>
        <p:nvPicPr>
          <p:cNvPr id="439" name="Shape 439"/>
          <p:cNvPicPr preferRelativeResize="0"/>
          <p:nvPr/>
        </p:nvPicPr>
        <p:blipFill>
          <a:blip r:embed="rId5">
            <a:alphaModFix/>
          </a:blip>
          <a:stretch>
            <a:fillRect/>
          </a:stretch>
        </p:blipFill>
        <p:spPr>
          <a:xfrm>
            <a:off x="3436825" y="152400"/>
            <a:ext cx="5554774" cy="47245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3" name="Shape 443"/>
        <p:cNvGrpSpPr/>
        <p:nvPr/>
      </p:nvGrpSpPr>
      <p:grpSpPr>
        <a:xfrm>
          <a:off x="0" y="0"/>
          <a:ext cx="0" cy="0"/>
          <a:chOff x="0" y="0"/>
          <a:chExt cx="0" cy="0"/>
        </a:xfrm>
      </p:grpSpPr>
      <p:sp>
        <p:nvSpPr>
          <p:cNvPr id="444" name="Shape 44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SCENES - Reflections</a:t>
            </a:r>
          </a:p>
        </p:txBody>
      </p:sp>
      <p:sp>
        <p:nvSpPr>
          <p:cNvPr id="445" name="Shape 44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does the Stage have in common with sprites? </a:t>
            </a:r>
          </a:p>
        </p:txBody>
      </p:sp>
      <p:sp>
        <p:nvSpPr>
          <p:cNvPr id="446" name="Shape 446"/>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47" name="Shape 44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do you initiate a sprite’s actions in a scene?  </a:t>
            </a:r>
          </a:p>
        </p:txBody>
      </p:sp>
      <p:sp>
        <p:nvSpPr>
          <p:cNvPr id="448" name="Shape 448"/>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49" name="Shape 449"/>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is the Stage different from sprites? </a:t>
            </a:r>
          </a:p>
        </p:txBody>
      </p:sp>
      <p:sp>
        <p:nvSpPr>
          <p:cNvPr id="450" name="Shape 450"/>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51" name="Shape 451"/>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other types of projects (beyond animations) use scene changes? </a:t>
            </a:r>
          </a:p>
        </p:txBody>
      </p:sp>
      <p:sp>
        <p:nvSpPr>
          <p:cNvPr id="452" name="Shape 452"/>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53" name="Shape 453"/>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3 - STORIES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7" name="Shape 457"/>
        <p:cNvGrpSpPr/>
        <p:nvPr/>
      </p:nvGrpSpPr>
      <p:grpSpPr>
        <a:xfrm>
          <a:off x="0" y="0"/>
          <a:ext cx="0" cy="0"/>
          <a:chOff x="0" y="0"/>
          <a:chExt cx="0" cy="0"/>
        </a:xfrm>
      </p:grpSpPr>
      <p:sp>
        <p:nvSpPr>
          <p:cNvPr id="458" name="Shape 458"/>
          <p:cNvSpPr/>
          <p:nvPr/>
        </p:nvSpPr>
        <p:spPr>
          <a:xfrm>
            <a:off x="0" y="0"/>
            <a:ext cx="3195899" cy="5143500"/>
          </a:xfrm>
          <a:prstGeom prst="rect">
            <a:avLst/>
          </a:prstGeom>
          <a:solidFill>
            <a:srgbClr val="4C1130"/>
          </a:solidFill>
          <a:ln>
            <a:noFill/>
          </a:ln>
        </p:spPr>
        <p:txBody>
          <a:bodyPr anchorCtr="0" anchor="ctr" bIns="91425" lIns="91425" rIns="91425" wrap="square" tIns="91425">
            <a:noAutofit/>
          </a:bodyPr>
          <a:lstStyle/>
          <a:p>
            <a:pPr lvl="0">
              <a:spcBef>
                <a:spcPts val="0"/>
              </a:spcBef>
              <a:buNone/>
            </a:pPr>
            <a:r>
              <a:t/>
            </a:r>
            <a:endParaRPr/>
          </a:p>
        </p:txBody>
      </p:sp>
      <p:sp>
        <p:nvSpPr>
          <p:cNvPr id="459" name="Shape 459"/>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DEBUG IT!</a:t>
            </a:r>
          </a:p>
        </p:txBody>
      </p:sp>
      <p:sp>
        <p:nvSpPr>
          <p:cNvPr id="460" name="Shape 460"/>
          <p:cNvSpPr txBox="1"/>
          <p:nvPr>
            <p:ph idx="1" type="body"/>
          </p:nvPr>
        </p:nvSpPr>
        <p:spPr>
          <a:xfrm>
            <a:off x="411300" y="1977650"/>
            <a:ext cx="2373300" cy="29037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investigate what is going awry and find a solution for each of the five Debug It! challenges. </a:t>
            </a: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START HERE</a:t>
            </a:r>
          </a:p>
          <a:p>
            <a:pPr lvl="0" rtl="0">
              <a:spcBef>
                <a:spcPts val="0"/>
              </a:spcBef>
              <a:buNone/>
            </a:pPr>
            <a:r>
              <a:rPr lang="en" u="sng">
                <a:solidFill>
                  <a:schemeClr val="hlink"/>
                </a:solidFill>
                <a:hlinkClick r:id="rId4"/>
              </a:rPr>
              <a:t>Debug 3.1</a:t>
            </a:r>
            <a:br>
              <a:rPr lang="en">
                <a:solidFill>
                  <a:srgbClr val="FFFFFF"/>
                </a:solidFill>
              </a:rPr>
            </a:br>
            <a:r>
              <a:rPr lang="en" u="sng">
                <a:solidFill>
                  <a:schemeClr val="hlink"/>
                </a:solidFill>
                <a:hlinkClick r:id="rId5"/>
              </a:rPr>
              <a:t>Debug 3.2</a:t>
            </a:r>
            <a:br>
              <a:rPr lang="en">
                <a:solidFill>
                  <a:srgbClr val="FFFFFF"/>
                </a:solidFill>
              </a:rPr>
            </a:br>
            <a:r>
              <a:rPr lang="en" u="sng">
                <a:solidFill>
                  <a:schemeClr val="hlink"/>
                </a:solidFill>
                <a:hlinkClick r:id="rId6"/>
              </a:rPr>
              <a:t>Debug 3.3</a:t>
            </a:r>
            <a:br>
              <a:rPr lang="en">
                <a:solidFill>
                  <a:srgbClr val="FFFFFF"/>
                </a:solidFill>
              </a:rPr>
            </a:br>
            <a:r>
              <a:rPr lang="en" u="sng">
                <a:solidFill>
                  <a:schemeClr val="hlink"/>
                </a:solidFill>
                <a:hlinkClick r:id="rId7"/>
              </a:rPr>
              <a:t>Debug 3.4</a:t>
            </a:r>
            <a:br>
              <a:rPr lang="en">
                <a:solidFill>
                  <a:srgbClr val="FFFFFF"/>
                </a:solidFill>
              </a:rPr>
            </a:br>
            <a:r>
              <a:rPr lang="en" u="sng">
                <a:solidFill>
                  <a:schemeClr val="hlink"/>
                </a:solidFill>
                <a:hlinkClick r:id="rId8"/>
              </a:rPr>
              <a:t>Debug 3.5</a:t>
            </a: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461" name="Shape 461"/>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HELP! CAN YOU DEBUG THESE FIVE SCRATCH PROGRAMS?</a:t>
            </a:r>
          </a:p>
        </p:txBody>
      </p:sp>
      <p:pic>
        <p:nvPicPr>
          <p:cNvPr id="462" name="Shape 462"/>
          <p:cNvPicPr preferRelativeResize="0"/>
          <p:nvPr/>
        </p:nvPicPr>
        <p:blipFill>
          <a:blip r:embed="rId9">
            <a:alphaModFix/>
          </a:blip>
          <a:stretch>
            <a:fillRect/>
          </a:stretch>
        </p:blipFill>
        <p:spPr>
          <a:xfrm>
            <a:off x="3558148" y="1350162"/>
            <a:ext cx="2235125" cy="2496963"/>
          </a:xfrm>
          <a:prstGeom prst="rect">
            <a:avLst/>
          </a:prstGeom>
          <a:noFill/>
          <a:ln>
            <a:noFill/>
          </a:ln>
        </p:spPr>
      </p:pic>
      <p:pic>
        <p:nvPicPr>
          <p:cNvPr id="463" name="Shape 463"/>
          <p:cNvPicPr preferRelativeResize="0"/>
          <p:nvPr/>
        </p:nvPicPr>
        <p:blipFill>
          <a:blip r:embed="rId10">
            <a:alphaModFix/>
          </a:blip>
          <a:stretch>
            <a:fillRect/>
          </a:stretch>
        </p:blipFill>
        <p:spPr>
          <a:xfrm>
            <a:off x="3670487" y="3847125"/>
            <a:ext cx="2235124" cy="1180355"/>
          </a:xfrm>
          <a:prstGeom prst="rect">
            <a:avLst/>
          </a:prstGeom>
          <a:noFill/>
          <a:ln>
            <a:noFill/>
          </a:ln>
        </p:spPr>
      </p:pic>
      <p:pic>
        <p:nvPicPr>
          <p:cNvPr id="464" name="Shape 464"/>
          <p:cNvPicPr preferRelativeResize="0"/>
          <p:nvPr/>
        </p:nvPicPr>
        <p:blipFill>
          <a:blip r:embed="rId11">
            <a:alphaModFix/>
          </a:blip>
          <a:stretch>
            <a:fillRect/>
          </a:stretch>
        </p:blipFill>
        <p:spPr>
          <a:xfrm>
            <a:off x="6336237" y="179287"/>
            <a:ext cx="2416145" cy="4838700"/>
          </a:xfrm>
          <a:prstGeom prst="rect">
            <a:avLst/>
          </a:prstGeom>
          <a:noFill/>
          <a:ln>
            <a:noFill/>
          </a:ln>
        </p:spPr>
      </p:pic>
      <p:pic>
        <p:nvPicPr>
          <p:cNvPr id="465" name="Shape 465"/>
          <p:cNvPicPr preferRelativeResize="0"/>
          <p:nvPr/>
        </p:nvPicPr>
        <p:blipFill>
          <a:blip r:embed="rId12">
            <a:alphaModFix/>
          </a:blip>
          <a:stretch>
            <a:fillRect/>
          </a:stretch>
        </p:blipFill>
        <p:spPr>
          <a:xfrm>
            <a:off x="3674750" y="179300"/>
            <a:ext cx="2184837" cy="13935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 name="Shape 82"/>
        <p:cNvGrpSpPr/>
        <p:nvPr/>
      </p:nvGrpSpPr>
      <p:grpSpPr>
        <a:xfrm>
          <a:off x="0" y="0"/>
          <a:ext cx="0" cy="0"/>
          <a:chOff x="0" y="0"/>
          <a:chExt cx="0" cy="0"/>
        </a:xfrm>
      </p:grpSpPr>
      <p:sp>
        <p:nvSpPr>
          <p:cNvPr id="83" name="Shape 83"/>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SCRATCH ACCOUNT</a:t>
            </a:r>
          </a:p>
        </p:txBody>
      </p:sp>
      <p:sp>
        <p:nvSpPr>
          <p:cNvPr id="85" name="Shape 85"/>
          <p:cNvSpPr txBox="1"/>
          <p:nvPr>
            <p:ph idx="1" type="body"/>
          </p:nvPr>
        </p:nvSpPr>
        <p:spPr>
          <a:xfrm>
            <a:off x="387900" y="1975025"/>
            <a:ext cx="2443200" cy="2681100"/>
          </a:xfrm>
          <a:prstGeom prst="rect">
            <a:avLst/>
          </a:prstGeom>
        </p:spPr>
        <p:txBody>
          <a:bodyPr anchorCtr="0" anchor="t" bIns="91425" lIns="91425" rIns="91425" wrap="square" tIns="91425">
            <a:noAutofit/>
          </a:bodyPr>
          <a:lstStyle/>
          <a:p>
            <a:pPr lvl="0">
              <a:spcBef>
                <a:spcPts val="0"/>
              </a:spcBef>
              <a:buNone/>
            </a:pPr>
            <a:r>
              <a:rPr i="1" lang="en" sz="1200"/>
              <a:t>You will need a Scratch account to create, save, and share your Scratch projects. The steps </a:t>
            </a:r>
            <a:r>
              <a:rPr i="1" lang="en"/>
              <a:t>on the right hand side </a:t>
            </a:r>
            <a:r>
              <a:rPr i="1" lang="en" sz="1200"/>
              <a:t>will walk you through creating a new account and setting up your profile.</a:t>
            </a:r>
          </a:p>
          <a:p>
            <a:pPr lvl="0">
              <a:spcBef>
                <a:spcPts val="0"/>
              </a:spcBef>
              <a:buNone/>
            </a:pPr>
            <a:r>
              <a:t/>
            </a:r>
            <a:endParaRPr/>
          </a:p>
          <a:p>
            <a:pPr lvl="0">
              <a:spcBef>
                <a:spcPts val="0"/>
              </a:spcBef>
              <a:buNone/>
            </a:pPr>
            <a:r>
              <a:rPr lang="en"/>
              <a:t>Links: </a:t>
            </a:r>
          </a:p>
          <a:p>
            <a:pPr lvl="0">
              <a:spcBef>
                <a:spcPts val="0"/>
              </a:spcBef>
              <a:buNone/>
            </a:pPr>
            <a:r>
              <a:rPr lang="en" u="sng">
                <a:solidFill>
                  <a:schemeClr val="hlink"/>
                </a:solidFill>
                <a:hlinkClick r:id="rId3"/>
              </a:rPr>
              <a:t>https://scratch.mit.edu/</a:t>
            </a:r>
          </a:p>
          <a:p>
            <a:pPr lvl="0" rtl="0">
              <a:spcBef>
                <a:spcPts val="0"/>
              </a:spcBef>
              <a:buNone/>
            </a:pPr>
            <a:r>
              <a:t/>
            </a:r>
            <a:endParaRPr/>
          </a:p>
        </p:txBody>
      </p:sp>
      <p:sp>
        <p:nvSpPr>
          <p:cNvPr id="86" name="Shape 86"/>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pic>
        <p:nvPicPr>
          <p:cNvPr id="87" name="Shape 87"/>
          <p:cNvPicPr preferRelativeResize="0"/>
          <p:nvPr/>
        </p:nvPicPr>
        <p:blipFill>
          <a:blip r:embed="rId4">
            <a:alphaModFix/>
          </a:blip>
          <a:stretch>
            <a:fillRect/>
          </a:stretch>
        </p:blipFill>
        <p:spPr>
          <a:xfrm>
            <a:off x="3450450" y="402225"/>
            <a:ext cx="5621026" cy="4533075"/>
          </a:xfrm>
          <a:prstGeom prst="rect">
            <a:avLst/>
          </a:prstGeom>
          <a:noFill/>
          <a:ln>
            <a:noFill/>
          </a:ln>
        </p:spPr>
      </p:pic>
      <p:sp>
        <p:nvSpPr>
          <p:cNvPr id="88" name="Shape 88"/>
          <p:cNvSpPr txBox="1"/>
          <p:nvPr/>
        </p:nvSpPr>
        <p:spPr>
          <a:xfrm>
            <a:off x="311100" y="1256475"/>
            <a:ext cx="2573700" cy="6093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NEW TO SCRATCH? GET STARTED BY CREATING YOUR SCRATCH ACCOUNT!</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9" name="Shape 469"/>
        <p:cNvGrpSpPr/>
        <p:nvPr/>
      </p:nvGrpSpPr>
      <p:grpSpPr>
        <a:xfrm>
          <a:off x="0" y="0"/>
          <a:ext cx="0" cy="0"/>
          <a:chOff x="0" y="0"/>
          <a:chExt cx="0" cy="0"/>
        </a:xfrm>
      </p:grpSpPr>
      <p:sp>
        <p:nvSpPr>
          <p:cNvPr id="470" name="Shape 470"/>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DEBUG IT!- Reflections</a:t>
            </a:r>
          </a:p>
        </p:txBody>
      </p:sp>
      <p:sp>
        <p:nvSpPr>
          <p:cNvPr id="471" name="Shape 471"/>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was the problem?</a:t>
            </a:r>
          </a:p>
        </p:txBody>
      </p:sp>
      <p:sp>
        <p:nvSpPr>
          <p:cNvPr id="472" name="Shape 472"/>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73" name="Shape 473"/>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fix the problem?</a:t>
            </a:r>
          </a:p>
        </p:txBody>
      </p:sp>
      <p:sp>
        <p:nvSpPr>
          <p:cNvPr id="474" name="Shape 474"/>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75" name="Shape 475"/>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identify the problem?</a:t>
            </a:r>
          </a:p>
        </p:txBody>
      </p:sp>
      <p:sp>
        <p:nvSpPr>
          <p:cNvPr id="476" name="Shape 476"/>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77" name="Shape 477"/>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else could you have fixed the problem?</a:t>
            </a:r>
          </a:p>
        </p:txBody>
      </p:sp>
      <p:sp>
        <p:nvSpPr>
          <p:cNvPr id="478" name="Shape 478"/>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79" name="Shape 47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3 - STORIES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3" name="Shape 483"/>
        <p:cNvGrpSpPr/>
        <p:nvPr/>
      </p:nvGrpSpPr>
      <p:grpSpPr>
        <a:xfrm>
          <a:off x="0" y="0"/>
          <a:ext cx="0" cy="0"/>
          <a:chOff x="0" y="0"/>
          <a:chExt cx="0" cy="0"/>
        </a:xfrm>
      </p:grpSpPr>
      <p:sp>
        <p:nvSpPr>
          <p:cNvPr id="484" name="Shape 484"/>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485" name="Shape 485"/>
          <p:cNvSpPr txBox="1"/>
          <p:nvPr>
            <p:ph type="title"/>
          </p:nvPr>
        </p:nvSpPr>
        <p:spPr>
          <a:xfrm>
            <a:off x="336925" y="4803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PASS IT ON</a:t>
            </a:r>
          </a:p>
        </p:txBody>
      </p:sp>
      <p:sp>
        <p:nvSpPr>
          <p:cNvPr id="486" name="Shape 486"/>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project, you will start developing an animated story project, and then you will pass the story on to others to remix, extend, or reimagine!</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Pass it on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487" name="Shape 487"/>
          <p:cNvSpPr txBox="1"/>
          <p:nvPr/>
        </p:nvSpPr>
        <p:spPr>
          <a:xfrm>
            <a:off x="383400" y="864075"/>
            <a:ext cx="2573700" cy="4575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CAN WE CREATE BY BUILDING ON OTHERS’ WORK?</a:t>
            </a:r>
          </a:p>
        </p:txBody>
      </p:sp>
      <p:pic>
        <p:nvPicPr>
          <p:cNvPr id="488" name="Shape 488"/>
          <p:cNvPicPr preferRelativeResize="0"/>
          <p:nvPr/>
        </p:nvPicPr>
        <p:blipFill>
          <a:blip r:embed="rId4">
            <a:alphaModFix/>
          </a:blip>
          <a:stretch>
            <a:fillRect/>
          </a:stretch>
        </p:blipFill>
        <p:spPr>
          <a:xfrm>
            <a:off x="467150" y="2515374"/>
            <a:ext cx="1983450" cy="1511449"/>
          </a:xfrm>
          <a:prstGeom prst="rect">
            <a:avLst/>
          </a:prstGeom>
          <a:noFill/>
          <a:ln>
            <a:noFill/>
          </a:ln>
        </p:spPr>
      </p:pic>
      <p:pic>
        <p:nvPicPr>
          <p:cNvPr id="489" name="Shape 489"/>
          <p:cNvPicPr preferRelativeResize="0"/>
          <p:nvPr/>
        </p:nvPicPr>
        <p:blipFill>
          <a:blip r:embed="rId5">
            <a:alphaModFix/>
          </a:blip>
          <a:stretch>
            <a:fillRect/>
          </a:stretch>
        </p:blipFill>
        <p:spPr>
          <a:xfrm>
            <a:off x="3436825" y="152400"/>
            <a:ext cx="5554773" cy="47570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3" name="Shape 493"/>
        <p:cNvGrpSpPr/>
        <p:nvPr/>
      </p:nvGrpSpPr>
      <p:grpSpPr>
        <a:xfrm>
          <a:off x="0" y="0"/>
          <a:ext cx="0" cy="0"/>
          <a:chOff x="0" y="0"/>
          <a:chExt cx="0" cy="0"/>
        </a:xfrm>
      </p:grpSpPr>
      <p:sp>
        <p:nvSpPr>
          <p:cNvPr id="494" name="Shape 49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PASS IT ON - </a:t>
            </a:r>
            <a:r>
              <a:rPr lang="en" sz="2400">
                <a:solidFill>
                  <a:schemeClr val="accent5"/>
                </a:solidFill>
              </a:rPr>
              <a:t>Reflections</a:t>
            </a:r>
          </a:p>
        </p:txBody>
      </p:sp>
      <p:sp>
        <p:nvSpPr>
          <p:cNvPr id="495" name="Shape 49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How did it feel to remix and build on others’ work? How did it feel to be remixed?</a:t>
            </a:r>
          </a:p>
        </p:txBody>
      </p:sp>
      <p:sp>
        <p:nvSpPr>
          <p:cNvPr id="496" name="Shape 496"/>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97" name="Shape 49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Where else in your life have you seen or experienced reusing and remixing? Share two examples.</a:t>
            </a:r>
          </a:p>
        </p:txBody>
      </p:sp>
      <p:sp>
        <p:nvSpPr>
          <p:cNvPr id="498" name="Shape 498"/>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499" name="Shape 49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3- STORIES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503" name="Shape 503"/>
        <p:cNvGrpSpPr/>
        <p:nvPr/>
      </p:nvGrpSpPr>
      <p:grpSpPr>
        <a:xfrm>
          <a:off x="0" y="0"/>
          <a:ext cx="0" cy="0"/>
          <a:chOff x="0" y="0"/>
          <a:chExt cx="0" cy="0"/>
        </a:xfrm>
      </p:grpSpPr>
      <p:sp>
        <p:nvSpPr>
          <p:cNvPr id="504" name="Shape 50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4</a:t>
            </a:r>
            <a:r>
              <a:rPr lang="en">
                <a:solidFill>
                  <a:schemeClr val="dk2"/>
                </a:solidFill>
              </a:rPr>
              <a:t> - GAMES</a:t>
            </a:r>
          </a:p>
        </p:txBody>
      </p:sp>
      <p:sp>
        <p:nvSpPr>
          <p:cNvPr id="505" name="Shape 505"/>
          <p:cNvSpPr txBox="1"/>
          <p:nvPr>
            <p:ph idx="1" type="body"/>
          </p:nvPr>
        </p:nvSpPr>
        <p:spPr>
          <a:xfrm>
            <a:off x="387900" y="1489825"/>
            <a:ext cx="3999900" cy="2432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STARTER GAMES </a:t>
            </a:r>
          </a:p>
          <a:p>
            <a:pPr indent="-228600" lvl="0" marL="457200" rtl="0">
              <a:spcBef>
                <a:spcPts val="0"/>
              </a:spcBef>
              <a:buAutoNum type="arabicPeriod"/>
            </a:pPr>
            <a:r>
              <a:rPr lang="en"/>
              <a:t>SCORE </a:t>
            </a:r>
          </a:p>
          <a:p>
            <a:pPr indent="-228600" lvl="0" marL="457200" rtl="0">
              <a:spcBef>
                <a:spcPts val="0"/>
              </a:spcBef>
              <a:buAutoNum type="arabicPeriod"/>
            </a:pPr>
            <a:r>
              <a:rPr lang="en"/>
              <a:t>EXTENSIONS </a:t>
            </a:r>
          </a:p>
          <a:p>
            <a:pPr indent="-228600" lvl="0" marL="457200" rtl="0">
              <a:spcBef>
                <a:spcPts val="0"/>
              </a:spcBef>
              <a:buAutoNum type="arabicPeriod"/>
            </a:pPr>
            <a:r>
              <a:rPr lang="en"/>
              <a:t>INTERACTIONS </a:t>
            </a:r>
          </a:p>
          <a:p>
            <a:pPr indent="-228600" lvl="0" marL="457200" rtl="0">
              <a:spcBef>
                <a:spcPts val="0"/>
              </a:spcBef>
              <a:buAutoNum type="arabicPeriod"/>
            </a:pPr>
            <a:r>
              <a:rPr lang="en"/>
              <a:t>DEBUG IT!</a:t>
            </a:r>
          </a:p>
        </p:txBody>
      </p:sp>
      <p:sp>
        <p:nvSpPr>
          <p:cNvPr id="506" name="Shape 506"/>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rtl="0">
              <a:spcBef>
                <a:spcPts val="0"/>
              </a:spcBef>
              <a:buNone/>
            </a:pPr>
            <a:r>
              <a:rPr lang="en" sz="30000">
                <a:solidFill>
                  <a:schemeClr val="lt1"/>
                </a:solidFill>
              </a:rPr>
              <a:t>4</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0" name="Shape 510"/>
        <p:cNvGrpSpPr/>
        <p:nvPr/>
      </p:nvGrpSpPr>
      <p:grpSpPr>
        <a:xfrm>
          <a:off x="0" y="0"/>
          <a:ext cx="0" cy="0"/>
          <a:chOff x="0" y="0"/>
          <a:chExt cx="0" cy="0"/>
        </a:xfrm>
      </p:grpSpPr>
      <p:sp>
        <p:nvSpPr>
          <p:cNvPr id="511" name="Shape 51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512" name="Shape 512"/>
          <p:cNvSpPr txBox="1"/>
          <p:nvPr>
            <p:ph type="title"/>
          </p:nvPr>
        </p:nvSpPr>
        <p:spPr>
          <a:xfrm>
            <a:off x="336925" y="4041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MAZE</a:t>
            </a:r>
          </a:p>
        </p:txBody>
      </p:sp>
      <p:sp>
        <p:nvSpPr>
          <p:cNvPr id="513" name="Shape 513"/>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project, you will create a game. This game includes interactions between sprites, score, and levels. You move a sprite from the start of a maze to the end without touching the walls.</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Games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514" name="Shape 514"/>
          <p:cNvSpPr txBox="1"/>
          <p:nvPr/>
        </p:nvSpPr>
        <p:spPr>
          <a:xfrm>
            <a:off x="383400" y="7878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USE SCRATCH TO BUILD AN INTERACTIVE GAME?</a:t>
            </a:r>
          </a:p>
        </p:txBody>
      </p:sp>
      <p:pic>
        <p:nvPicPr>
          <p:cNvPr id="515" name="Shape 515"/>
          <p:cNvPicPr preferRelativeResize="0"/>
          <p:nvPr/>
        </p:nvPicPr>
        <p:blipFill>
          <a:blip r:embed="rId4">
            <a:alphaModFix/>
          </a:blip>
          <a:stretch>
            <a:fillRect/>
          </a:stretch>
        </p:blipFill>
        <p:spPr>
          <a:xfrm>
            <a:off x="471400" y="2949250"/>
            <a:ext cx="2107025" cy="1574850"/>
          </a:xfrm>
          <a:prstGeom prst="rect">
            <a:avLst/>
          </a:prstGeom>
          <a:noFill/>
          <a:ln>
            <a:noFill/>
          </a:ln>
        </p:spPr>
      </p:pic>
      <p:pic>
        <p:nvPicPr>
          <p:cNvPr id="516" name="Shape 516"/>
          <p:cNvPicPr preferRelativeResize="0"/>
          <p:nvPr/>
        </p:nvPicPr>
        <p:blipFill>
          <a:blip r:embed="rId5">
            <a:alphaModFix/>
          </a:blip>
          <a:stretch>
            <a:fillRect/>
          </a:stretch>
        </p:blipFill>
        <p:spPr>
          <a:xfrm>
            <a:off x="3519550" y="152400"/>
            <a:ext cx="5203885"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20" name="Shape 520"/>
        <p:cNvGrpSpPr/>
        <p:nvPr/>
      </p:nvGrpSpPr>
      <p:grpSpPr>
        <a:xfrm>
          <a:off x="0" y="0"/>
          <a:ext cx="0" cy="0"/>
          <a:chOff x="0" y="0"/>
          <a:chExt cx="0" cy="0"/>
        </a:xfrm>
      </p:grpSpPr>
      <p:sp>
        <p:nvSpPr>
          <p:cNvPr id="521" name="Shape 52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522" name="Shape 522"/>
          <p:cNvSpPr txBox="1"/>
          <p:nvPr>
            <p:ph type="title"/>
          </p:nvPr>
        </p:nvSpPr>
        <p:spPr>
          <a:xfrm>
            <a:off x="336925" y="4041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PONG</a:t>
            </a:r>
          </a:p>
        </p:txBody>
      </p:sp>
      <p:sp>
        <p:nvSpPr>
          <p:cNvPr id="523" name="Shape 523"/>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project, you will create a game. This game includes interactions between sprites, score, and levels. The game is similar to the classic game of pong, where the goal is to keep the sprite from getting past you.</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Games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524" name="Shape 524"/>
          <p:cNvSpPr txBox="1"/>
          <p:nvPr/>
        </p:nvSpPr>
        <p:spPr>
          <a:xfrm>
            <a:off x="383400" y="7878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USE SCRATCH TO BUILD AN INTERACTIVE GAME?</a:t>
            </a:r>
          </a:p>
        </p:txBody>
      </p:sp>
      <p:pic>
        <p:nvPicPr>
          <p:cNvPr id="525" name="Shape 525"/>
          <p:cNvPicPr preferRelativeResize="0"/>
          <p:nvPr/>
        </p:nvPicPr>
        <p:blipFill>
          <a:blip r:embed="rId4">
            <a:alphaModFix/>
          </a:blip>
          <a:stretch>
            <a:fillRect/>
          </a:stretch>
        </p:blipFill>
        <p:spPr>
          <a:xfrm>
            <a:off x="483374" y="2930949"/>
            <a:ext cx="2057450" cy="1548549"/>
          </a:xfrm>
          <a:prstGeom prst="rect">
            <a:avLst/>
          </a:prstGeom>
          <a:noFill/>
          <a:ln>
            <a:noFill/>
          </a:ln>
        </p:spPr>
      </p:pic>
      <p:pic>
        <p:nvPicPr>
          <p:cNvPr id="526" name="Shape 526"/>
          <p:cNvPicPr preferRelativeResize="0"/>
          <p:nvPr/>
        </p:nvPicPr>
        <p:blipFill>
          <a:blip r:embed="rId5">
            <a:alphaModFix/>
          </a:blip>
          <a:stretch>
            <a:fillRect/>
          </a:stretch>
        </p:blipFill>
        <p:spPr>
          <a:xfrm>
            <a:off x="3436825" y="152400"/>
            <a:ext cx="5554774" cy="47601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0" name="Shape 530"/>
        <p:cNvGrpSpPr/>
        <p:nvPr/>
      </p:nvGrpSpPr>
      <p:grpSpPr>
        <a:xfrm>
          <a:off x="0" y="0"/>
          <a:ext cx="0" cy="0"/>
          <a:chOff x="0" y="0"/>
          <a:chExt cx="0" cy="0"/>
        </a:xfrm>
      </p:grpSpPr>
      <p:sp>
        <p:nvSpPr>
          <p:cNvPr id="531" name="Shape 53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532" name="Shape 532"/>
          <p:cNvSpPr txBox="1"/>
          <p:nvPr>
            <p:ph type="title"/>
          </p:nvPr>
        </p:nvSpPr>
        <p:spPr>
          <a:xfrm>
            <a:off x="336925" y="4041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SCROLLING </a:t>
            </a:r>
          </a:p>
        </p:txBody>
      </p:sp>
      <p:sp>
        <p:nvSpPr>
          <p:cNvPr id="533" name="Shape 533"/>
          <p:cNvSpPr txBox="1"/>
          <p:nvPr>
            <p:ph idx="1" type="body"/>
          </p:nvPr>
        </p:nvSpPr>
        <p:spPr>
          <a:xfrm>
            <a:off x="383400" y="1372875"/>
            <a:ext cx="2373300" cy="3515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project, you will create a game. This game includes interactions between sprites, score, and levels. The game is similar to Flappy Bird, where the goal is to keep an object from falling to the ground or touching certain objects</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br>
              <a:rPr i="1" lang="en">
                <a:solidFill>
                  <a:srgbClr val="FFFFFF"/>
                </a:solidFill>
              </a:rPr>
            </a:br>
            <a:r>
              <a:rPr lang="en">
                <a:solidFill>
                  <a:srgbClr val="FFFFFF"/>
                </a:solidFill>
              </a:rPr>
              <a:t>Links: </a:t>
            </a:r>
            <a:br>
              <a:rPr lang="en">
                <a:solidFill>
                  <a:srgbClr val="FFFFFF"/>
                </a:solidFill>
              </a:rPr>
            </a:br>
            <a:r>
              <a:rPr lang="en" u="sng">
                <a:solidFill>
                  <a:schemeClr val="hlink"/>
                </a:solidFill>
                <a:hlinkClick r:id="rId3"/>
              </a:rPr>
              <a:t>Games Studio</a:t>
            </a:r>
            <a:br>
              <a:rPr lang="en">
                <a:solidFill>
                  <a:srgbClr val="FFFFFF"/>
                </a:solidFill>
              </a:rPr>
            </a:b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534" name="Shape 534"/>
          <p:cNvSpPr txBox="1"/>
          <p:nvPr/>
        </p:nvSpPr>
        <p:spPr>
          <a:xfrm>
            <a:off x="383400" y="7878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USE SCRATCH TO BUILD AN INTERACTIVE GAME?</a:t>
            </a:r>
          </a:p>
        </p:txBody>
      </p:sp>
      <p:pic>
        <p:nvPicPr>
          <p:cNvPr id="535" name="Shape 535"/>
          <p:cNvPicPr preferRelativeResize="0"/>
          <p:nvPr/>
        </p:nvPicPr>
        <p:blipFill>
          <a:blip r:embed="rId4">
            <a:alphaModFix/>
          </a:blip>
          <a:stretch>
            <a:fillRect/>
          </a:stretch>
        </p:blipFill>
        <p:spPr>
          <a:xfrm>
            <a:off x="485775" y="3124449"/>
            <a:ext cx="1806899" cy="1362324"/>
          </a:xfrm>
          <a:prstGeom prst="rect">
            <a:avLst/>
          </a:prstGeom>
          <a:noFill/>
          <a:ln>
            <a:noFill/>
          </a:ln>
        </p:spPr>
      </p:pic>
      <p:pic>
        <p:nvPicPr>
          <p:cNvPr id="536" name="Shape 536"/>
          <p:cNvPicPr preferRelativeResize="0"/>
          <p:nvPr/>
        </p:nvPicPr>
        <p:blipFill>
          <a:blip r:embed="rId5">
            <a:alphaModFix/>
          </a:blip>
          <a:stretch>
            <a:fillRect/>
          </a:stretch>
        </p:blipFill>
        <p:spPr>
          <a:xfrm>
            <a:off x="3436825" y="152400"/>
            <a:ext cx="5554774" cy="4800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0" name="Shape 540"/>
        <p:cNvGrpSpPr/>
        <p:nvPr/>
      </p:nvGrpSpPr>
      <p:grpSpPr>
        <a:xfrm>
          <a:off x="0" y="0"/>
          <a:ext cx="0" cy="0"/>
          <a:chOff x="0" y="0"/>
          <a:chExt cx="0" cy="0"/>
        </a:xfrm>
      </p:grpSpPr>
      <p:sp>
        <p:nvSpPr>
          <p:cNvPr id="541" name="Shape 541"/>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STARTER GAMES</a:t>
            </a:r>
            <a:r>
              <a:rPr lang="en" sz="2400">
                <a:solidFill>
                  <a:schemeClr val="accent5"/>
                </a:solidFill>
              </a:rPr>
              <a:t> - Reflections</a:t>
            </a:r>
          </a:p>
        </p:txBody>
      </p:sp>
      <p:sp>
        <p:nvSpPr>
          <p:cNvPr id="542" name="Shape 542"/>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was challenging about designing your game?</a:t>
            </a:r>
          </a:p>
        </p:txBody>
      </p:sp>
      <p:sp>
        <p:nvSpPr>
          <p:cNvPr id="543" name="Shape 543"/>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544" name="Shape 544"/>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are you proud of?</a:t>
            </a:r>
          </a:p>
        </p:txBody>
      </p:sp>
      <p:sp>
        <p:nvSpPr>
          <p:cNvPr id="545" name="Shape 545"/>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546" name="Shape 546"/>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4- GAMES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0" name="Shape 550"/>
        <p:cNvGrpSpPr/>
        <p:nvPr/>
      </p:nvGrpSpPr>
      <p:grpSpPr>
        <a:xfrm>
          <a:off x="0" y="0"/>
          <a:ext cx="0" cy="0"/>
          <a:chOff x="0" y="0"/>
          <a:chExt cx="0" cy="0"/>
        </a:xfrm>
      </p:grpSpPr>
      <p:sp>
        <p:nvSpPr>
          <p:cNvPr id="551" name="Shape 55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552" name="Shape 552"/>
          <p:cNvSpPr txBox="1"/>
          <p:nvPr>
            <p:ph type="title"/>
          </p:nvPr>
        </p:nvSpPr>
        <p:spPr>
          <a:xfrm>
            <a:off x="336925" y="1755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SCORE</a:t>
            </a:r>
          </a:p>
        </p:txBody>
      </p:sp>
      <p:sp>
        <p:nvSpPr>
          <p:cNvPr id="553" name="Shape 553"/>
          <p:cNvSpPr txBox="1"/>
          <p:nvPr>
            <p:ph idx="1" type="body"/>
          </p:nvPr>
        </p:nvSpPr>
        <p:spPr>
          <a:xfrm>
            <a:off x="383400" y="1144275"/>
            <a:ext cx="2373300" cy="38739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Fish Chomp is a game where players try to catch as many fish as they can by guiding a sprite with the mouse. In this activity, you will remix Fish Chomp by adding a score with variables.</a:t>
            </a:r>
          </a:p>
          <a:p>
            <a:pPr lvl="0" rtl="0">
              <a:spcBef>
                <a:spcPts val="0"/>
              </a:spcBef>
              <a:buNone/>
            </a:pPr>
            <a:r>
              <a:t/>
            </a:r>
            <a:endParaRPr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br>
              <a:rPr i="1" lang="en">
                <a:solidFill>
                  <a:srgbClr val="FFFFFF"/>
                </a:solidFill>
              </a:rPr>
            </a:br>
            <a:r>
              <a:rPr lang="en">
                <a:solidFill>
                  <a:srgbClr val="FFFFFF"/>
                </a:solidFill>
              </a:rPr>
              <a:t>Links: </a:t>
            </a:r>
            <a:br>
              <a:rPr lang="en">
                <a:solidFill>
                  <a:srgbClr val="FFFFFF"/>
                </a:solidFill>
              </a:rPr>
            </a:br>
            <a:r>
              <a:rPr lang="en" u="sng">
                <a:solidFill>
                  <a:schemeClr val="hlink"/>
                </a:solidFill>
                <a:hlinkClick r:id="rId3"/>
              </a:rPr>
              <a:t>Fish Chomp Starter Project</a:t>
            </a:r>
            <a:br>
              <a:rPr lang="en">
                <a:solidFill>
                  <a:srgbClr val="FFFFFF"/>
                </a:solidFill>
              </a:rPr>
            </a:br>
            <a:r>
              <a:rPr lang="en" u="sng">
                <a:solidFill>
                  <a:schemeClr val="hlink"/>
                </a:solidFill>
                <a:hlinkClick r:id="rId4"/>
              </a:rPr>
              <a:t>Variables</a:t>
            </a:r>
            <a:r>
              <a:rPr lang="en">
                <a:solidFill>
                  <a:srgbClr val="FFFFFF"/>
                </a:solidFill>
              </a:rPr>
              <a:t> &amp;  </a:t>
            </a:r>
            <a:r>
              <a:rPr lang="en" u="sng">
                <a:solidFill>
                  <a:schemeClr val="hlink"/>
                </a:solidFill>
                <a:hlinkClick r:id="rId5"/>
              </a:rPr>
              <a:t>Variables Video</a:t>
            </a:r>
            <a:br>
              <a:rPr lang="en">
                <a:solidFill>
                  <a:srgbClr val="FFFFFF"/>
                </a:solidFill>
              </a:rPr>
            </a:br>
            <a:r>
              <a:rPr lang="en" u="sng">
                <a:solidFill>
                  <a:schemeClr val="hlink"/>
                </a:solidFill>
                <a:hlinkClick r:id="rId6"/>
              </a:rPr>
              <a:t>Score Examples</a:t>
            </a:r>
            <a:br>
              <a:rPr lang="en">
                <a:solidFill>
                  <a:srgbClr val="FFFFFF"/>
                </a:solidFill>
              </a:rPr>
            </a:br>
            <a:r>
              <a:rPr lang="en" u="sng">
                <a:solidFill>
                  <a:schemeClr val="hlink"/>
                </a:solidFill>
                <a:hlinkClick r:id="rId7"/>
              </a:rPr>
              <a:t>Fish Chomp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554" name="Shape 554"/>
          <p:cNvSpPr txBox="1"/>
          <p:nvPr/>
        </p:nvSpPr>
        <p:spPr>
          <a:xfrm>
            <a:off x="383400" y="5592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KEEP SCORE IN A SCRATCH PROJECT?</a:t>
            </a:r>
          </a:p>
        </p:txBody>
      </p:sp>
      <p:pic>
        <p:nvPicPr>
          <p:cNvPr id="555" name="Shape 555"/>
          <p:cNvPicPr preferRelativeResize="0"/>
          <p:nvPr/>
        </p:nvPicPr>
        <p:blipFill>
          <a:blip r:embed="rId8">
            <a:alphaModFix/>
          </a:blip>
          <a:stretch>
            <a:fillRect/>
          </a:stretch>
        </p:blipFill>
        <p:spPr>
          <a:xfrm>
            <a:off x="468750" y="2476774"/>
            <a:ext cx="1854024" cy="1380725"/>
          </a:xfrm>
          <a:prstGeom prst="rect">
            <a:avLst/>
          </a:prstGeom>
          <a:noFill/>
          <a:ln>
            <a:noFill/>
          </a:ln>
        </p:spPr>
      </p:pic>
      <p:pic>
        <p:nvPicPr>
          <p:cNvPr id="556" name="Shape 556"/>
          <p:cNvPicPr preferRelativeResize="0"/>
          <p:nvPr/>
        </p:nvPicPr>
        <p:blipFill>
          <a:blip r:embed="rId9">
            <a:alphaModFix/>
          </a:blip>
          <a:stretch>
            <a:fillRect/>
          </a:stretch>
        </p:blipFill>
        <p:spPr>
          <a:xfrm>
            <a:off x="3436825" y="152400"/>
            <a:ext cx="5554775" cy="464513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0" name="Shape 560"/>
        <p:cNvGrpSpPr/>
        <p:nvPr/>
      </p:nvGrpSpPr>
      <p:grpSpPr>
        <a:xfrm>
          <a:off x="0" y="0"/>
          <a:ext cx="0" cy="0"/>
          <a:chOff x="0" y="0"/>
          <a:chExt cx="0" cy="0"/>
        </a:xfrm>
      </p:grpSpPr>
      <p:sp>
        <p:nvSpPr>
          <p:cNvPr id="561" name="Shape 561"/>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SCORE </a:t>
            </a:r>
            <a:r>
              <a:rPr lang="en" sz="2400">
                <a:solidFill>
                  <a:schemeClr val="accent5"/>
                </a:solidFill>
              </a:rPr>
              <a:t>- Reflections</a:t>
            </a:r>
          </a:p>
        </p:txBody>
      </p:sp>
      <p:sp>
        <p:nvSpPr>
          <p:cNvPr id="562" name="Shape 562"/>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would you explain variables to someone else?</a:t>
            </a:r>
          </a:p>
        </p:txBody>
      </p:sp>
      <p:sp>
        <p:nvSpPr>
          <p:cNvPr id="563" name="Shape 563"/>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564" name="Shape 564"/>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are variables good for? </a:t>
            </a:r>
          </a:p>
        </p:txBody>
      </p:sp>
      <p:sp>
        <p:nvSpPr>
          <p:cNvPr id="565" name="Shape 565"/>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566" name="Shape 566"/>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4- GAMES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SCRATCH ACCOUNT - hints</a:t>
            </a:r>
          </a:p>
        </p:txBody>
      </p:sp>
      <p:sp>
        <p:nvSpPr>
          <p:cNvPr id="94" name="Shape 94"/>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accent2"/>
                </a:solidFill>
              </a:rPr>
              <a:t>+</a:t>
            </a:r>
            <a:r>
              <a:rPr lang="en">
                <a:solidFill>
                  <a:schemeClr val="accent2"/>
                </a:solidFill>
              </a:rPr>
              <a:t>What is your Scratch account username?</a:t>
            </a:r>
          </a:p>
        </p:txBody>
      </p:sp>
      <p:sp>
        <p:nvSpPr>
          <p:cNvPr id="95" name="Shape 95"/>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96" name="Shape 96"/>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accent2"/>
                </a:solidFill>
              </a:rPr>
              <a:t>+What is a hint to help you remember your password?</a:t>
            </a:r>
          </a:p>
        </p:txBody>
      </p:sp>
      <p:sp>
        <p:nvSpPr>
          <p:cNvPr id="97" name="Shape 97"/>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98" name="Shape 98"/>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0" name="Shape 570"/>
        <p:cNvGrpSpPr/>
        <p:nvPr/>
      </p:nvGrpSpPr>
      <p:grpSpPr>
        <a:xfrm>
          <a:off x="0" y="0"/>
          <a:ext cx="0" cy="0"/>
          <a:chOff x="0" y="0"/>
          <a:chExt cx="0" cy="0"/>
        </a:xfrm>
      </p:grpSpPr>
      <p:sp>
        <p:nvSpPr>
          <p:cNvPr id="571" name="Shape 571"/>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572" name="Shape 572"/>
          <p:cNvSpPr txBox="1"/>
          <p:nvPr>
            <p:ph type="title"/>
          </p:nvPr>
        </p:nvSpPr>
        <p:spPr>
          <a:xfrm>
            <a:off x="336925" y="1755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EXTENSIONS</a:t>
            </a:r>
          </a:p>
        </p:txBody>
      </p:sp>
      <p:sp>
        <p:nvSpPr>
          <p:cNvPr id="573" name="Shape 573"/>
          <p:cNvSpPr txBox="1"/>
          <p:nvPr>
            <p:ph idx="1" type="body"/>
          </p:nvPr>
        </p:nvSpPr>
        <p:spPr>
          <a:xfrm>
            <a:off x="383400" y="1144275"/>
            <a:ext cx="2373300" cy="38739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Get into game design by adding extended features within your Scratch project! Choose at least one (or more!) of the following extensions and add it to your previously started maze, pong, or scrolling games.</a:t>
            </a:r>
            <a:br>
              <a:rPr i="1" lang="en">
                <a:solidFill>
                  <a:srgbClr val="FFFFFF"/>
                </a:solidFill>
              </a:rPr>
            </a:br>
            <a:br>
              <a:rPr i="1" lang="en">
                <a:solidFill>
                  <a:srgbClr val="FFFFFF"/>
                </a:solidFill>
              </a:rPr>
            </a:br>
            <a:r>
              <a:rPr lang="en">
                <a:solidFill>
                  <a:srgbClr val="FFFFFF"/>
                </a:solidFill>
              </a:rPr>
              <a:t>Links: </a:t>
            </a:r>
            <a:br>
              <a:rPr lang="en">
                <a:solidFill>
                  <a:srgbClr val="FFFFFF"/>
                </a:solidFill>
              </a:rPr>
            </a:br>
            <a:r>
              <a:rPr lang="en" u="sng">
                <a:solidFill>
                  <a:schemeClr val="hlink"/>
                </a:solidFill>
                <a:hlinkClick r:id="rId3"/>
              </a:rPr>
              <a:t>Extensions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574" name="Shape 574"/>
          <p:cNvSpPr txBox="1"/>
          <p:nvPr/>
        </p:nvSpPr>
        <p:spPr>
          <a:xfrm>
            <a:off x="383400" y="5592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EXTEND AND REIMAGINE GAMES IN SCRATCH?</a:t>
            </a:r>
          </a:p>
        </p:txBody>
      </p:sp>
      <p:pic>
        <p:nvPicPr>
          <p:cNvPr id="575" name="Shape 575"/>
          <p:cNvPicPr preferRelativeResize="0"/>
          <p:nvPr/>
        </p:nvPicPr>
        <p:blipFill>
          <a:blip r:embed="rId4">
            <a:alphaModFix/>
          </a:blip>
          <a:stretch>
            <a:fillRect/>
          </a:stretch>
        </p:blipFill>
        <p:spPr>
          <a:xfrm>
            <a:off x="3471475" y="1659875"/>
            <a:ext cx="2827649" cy="2842699"/>
          </a:xfrm>
          <a:prstGeom prst="rect">
            <a:avLst/>
          </a:prstGeom>
          <a:noFill/>
          <a:ln>
            <a:noFill/>
          </a:ln>
        </p:spPr>
      </p:pic>
      <p:pic>
        <p:nvPicPr>
          <p:cNvPr id="576" name="Shape 576"/>
          <p:cNvPicPr preferRelativeResize="0"/>
          <p:nvPr/>
        </p:nvPicPr>
        <p:blipFill>
          <a:blip r:embed="rId5">
            <a:alphaModFix/>
          </a:blip>
          <a:stretch>
            <a:fillRect/>
          </a:stretch>
        </p:blipFill>
        <p:spPr>
          <a:xfrm>
            <a:off x="6316349" y="152400"/>
            <a:ext cx="2827649" cy="2344350"/>
          </a:xfrm>
          <a:prstGeom prst="rect">
            <a:avLst/>
          </a:prstGeom>
          <a:noFill/>
          <a:ln>
            <a:noFill/>
          </a:ln>
        </p:spPr>
      </p:pic>
      <p:sp>
        <p:nvSpPr>
          <p:cNvPr id="577" name="Shape 577"/>
          <p:cNvSpPr txBox="1"/>
          <p:nvPr/>
        </p:nvSpPr>
        <p:spPr>
          <a:xfrm>
            <a:off x="383400" y="3055575"/>
            <a:ext cx="1213200" cy="1962600"/>
          </a:xfrm>
          <a:prstGeom prst="rect">
            <a:avLst/>
          </a:prstGeom>
          <a:noFill/>
          <a:ln>
            <a:noFill/>
          </a:ln>
        </p:spPr>
        <p:txBody>
          <a:bodyPr anchorCtr="0" anchor="t" bIns="91425" lIns="91425" rIns="91425" wrap="square" tIns="91425">
            <a:noAutofit/>
          </a:bodyPr>
          <a:lstStyle/>
          <a:p>
            <a:pPr lvl="0">
              <a:spcBef>
                <a:spcPts val="0"/>
              </a:spcBef>
              <a:buNone/>
            </a:pPr>
            <a:r>
              <a:t/>
            </a:r>
            <a:endParaRPr sz="1200"/>
          </a:p>
          <a:p>
            <a:pPr lvl="0">
              <a:spcBef>
                <a:spcPts val="0"/>
              </a:spcBef>
              <a:buNone/>
            </a:pPr>
            <a:r>
              <a:rPr lang="en" sz="1200" u="sng">
                <a:solidFill>
                  <a:schemeClr val="hlink"/>
                </a:solidFill>
                <a:hlinkClick r:id="rId6"/>
              </a:rPr>
              <a:t>Score</a:t>
            </a:r>
          </a:p>
          <a:p>
            <a:pPr lvl="0">
              <a:spcBef>
                <a:spcPts val="0"/>
              </a:spcBef>
              <a:buNone/>
            </a:pPr>
            <a:r>
              <a:rPr lang="en" sz="1200" u="sng">
                <a:solidFill>
                  <a:schemeClr val="hlink"/>
                </a:solidFill>
                <a:hlinkClick r:id="rId7"/>
              </a:rPr>
              <a:t>Levels</a:t>
            </a:r>
          </a:p>
          <a:p>
            <a:pPr lvl="0">
              <a:spcBef>
                <a:spcPts val="0"/>
              </a:spcBef>
              <a:buNone/>
            </a:pPr>
            <a:r>
              <a:rPr lang="en" sz="1200" u="sng">
                <a:solidFill>
                  <a:schemeClr val="hlink"/>
                </a:solidFill>
                <a:hlinkClick r:id="rId8"/>
              </a:rPr>
              <a:t>Timer</a:t>
            </a:r>
          </a:p>
          <a:p>
            <a:pPr lvl="0">
              <a:spcBef>
                <a:spcPts val="0"/>
              </a:spcBef>
              <a:buNone/>
            </a:pPr>
            <a:r>
              <a:rPr lang="en" sz="1200" u="sng">
                <a:solidFill>
                  <a:schemeClr val="hlink"/>
                </a:solidFill>
                <a:hlinkClick r:id="rId9"/>
              </a:rPr>
              <a:t>Enemies</a:t>
            </a:r>
          </a:p>
          <a:p>
            <a:pPr lvl="0">
              <a:spcBef>
                <a:spcPts val="0"/>
              </a:spcBef>
              <a:buNone/>
            </a:pPr>
            <a:r>
              <a:rPr lang="en" sz="1200" u="sng">
                <a:solidFill>
                  <a:schemeClr val="hlink"/>
                </a:solidFill>
                <a:hlinkClick r:id="rId10"/>
              </a:rPr>
              <a:t>Rewards</a:t>
            </a:r>
          </a:p>
          <a:p>
            <a:pPr lvl="0">
              <a:spcBef>
                <a:spcPts val="0"/>
              </a:spcBef>
              <a:buNone/>
            </a:pPr>
            <a:r>
              <a:rPr lang="en" sz="1200" u="sng">
                <a:solidFill>
                  <a:schemeClr val="hlink"/>
                </a:solidFill>
                <a:hlinkClick r:id="rId11"/>
              </a:rPr>
              <a:t>Mouse</a:t>
            </a:r>
          </a:p>
          <a:p>
            <a:pPr lvl="0">
              <a:spcBef>
                <a:spcPts val="0"/>
              </a:spcBef>
              <a:buNone/>
            </a:pPr>
            <a:r>
              <a:rPr lang="en" sz="1200" u="sng">
                <a:solidFill>
                  <a:schemeClr val="hlink"/>
                </a:solidFill>
                <a:hlinkClick r:id="rId12"/>
              </a:rPr>
              <a:t>Restart</a:t>
            </a:r>
          </a:p>
          <a:p>
            <a:pPr lvl="0">
              <a:spcBef>
                <a:spcPts val="0"/>
              </a:spcBef>
              <a:buNone/>
            </a:pPr>
            <a:r>
              <a:rPr lang="en" sz="1200" u="sng">
                <a:solidFill>
                  <a:schemeClr val="hlink"/>
                </a:solidFill>
                <a:hlinkClick r:id="rId13"/>
              </a:rPr>
              <a:t>Menu</a:t>
            </a:r>
          </a:p>
          <a:p>
            <a:pPr lvl="0">
              <a:spcBef>
                <a:spcPts val="0"/>
              </a:spcBef>
              <a:buNone/>
            </a:pPr>
            <a:r>
              <a:rPr lang="en" sz="1200" u="sng">
                <a:solidFill>
                  <a:schemeClr val="hlink"/>
                </a:solidFill>
                <a:hlinkClick r:id="rId14"/>
              </a:rPr>
              <a:t>Multiplayer</a:t>
            </a:r>
          </a:p>
        </p:txBody>
      </p:sp>
      <p:pic>
        <p:nvPicPr>
          <p:cNvPr id="578" name="Shape 578"/>
          <p:cNvPicPr preferRelativeResize="0"/>
          <p:nvPr/>
        </p:nvPicPr>
        <p:blipFill>
          <a:blip r:embed="rId15">
            <a:alphaModFix/>
          </a:blip>
          <a:stretch>
            <a:fillRect/>
          </a:stretch>
        </p:blipFill>
        <p:spPr>
          <a:xfrm>
            <a:off x="3522300" y="162150"/>
            <a:ext cx="2373300" cy="1439284"/>
          </a:xfrm>
          <a:prstGeom prst="rect">
            <a:avLst/>
          </a:prstGeom>
          <a:noFill/>
          <a:ln>
            <a:noFill/>
          </a:ln>
        </p:spPr>
      </p:pic>
      <p:pic>
        <p:nvPicPr>
          <p:cNvPr id="579" name="Shape 579"/>
          <p:cNvPicPr preferRelativeResize="0"/>
          <p:nvPr/>
        </p:nvPicPr>
        <p:blipFill>
          <a:blip r:embed="rId16">
            <a:alphaModFix/>
          </a:blip>
          <a:stretch>
            <a:fillRect/>
          </a:stretch>
        </p:blipFill>
        <p:spPr>
          <a:xfrm>
            <a:off x="6414200" y="2649150"/>
            <a:ext cx="2408125" cy="1487575"/>
          </a:xfrm>
          <a:prstGeom prst="rect">
            <a:avLst/>
          </a:prstGeom>
          <a:noFill/>
          <a:ln>
            <a:noFill/>
          </a:ln>
        </p:spPr>
      </p:pic>
      <p:pic>
        <p:nvPicPr>
          <p:cNvPr id="580" name="Shape 580"/>
          <p:cNvPicPr preferRelativeResize="0"/>
          <p:nvPr/>
        </p:nvPicPr>
        <p:blipFill>
          <a:blip r:embed="rId17">
            <a:alphaModFix/>
          </a:blip>
          <a:stretch>
            <a:fillRect/>
          </a:stretch>
        </p:blipFill>
        <p:spPr>
          <a:xfrm>
            <a:off x="6414200" y="3629475"/>
            <a:ext cx="2408125" cy="1363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4" name="Shape 584"/>
        <p:cNvGrpSpPr/>
        <p:nvPr/>
      </p:nvGrpSpPr>
      <p:grpSpPr>
        <a:xfrm>
          <a:off x="0" y="0"/>
          <a:ext cx="0" cy="0"/>
          <a:chOff x="0" y="0"/>
          <a:chExt cx="0" cy="0"/>
        </a:xfrm>
      </p:grpSpPr>
      <p:sp>
        <p:nvSpPr>
          <p:cNvPr id="585" name="Shape 585"/>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EXTENSIONS</a:t>
            </a:r>
            <a:r>
              <a:rPr lang="en" sz="2400">
                <a:solidFill>
                  <a:schemeClr val="accent5"/>
                </a:solidFill>
              </a:rPr>
              <a:t>- Reflections</a:t>
            </a:r>
          </a:p>
        </p:txBody>
      </p:sp>
      <p:sp>
        <p:nvSpPr>
          <p:cNvPr id="586" name="Shape 586"/>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are different ways of increasing difficulty in a game?</a:t>
            </a:r>
          </a:p>
        </p:txBody>
      </p:sp>
      <p:sp>
        <p:nvSpPr>
          <p:cNvPr id="587" name="Shape 587"/>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588" name="Shape 588"/>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Which extensions did you add to your game project?</a:t>
            </a:r>
          </a:p>
        </p:txBody>
      </p:sp>
      <p:sp>
        <p:nvSpPr>
          <p:cNvPr id="589" name="Shape 589"/>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590" name="Shape 590"/>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4- GAMES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4" name="Shape 594"/>
        <p:cNvGrpSpPr/>
        <p:nvPr/>
      </p:nvGrpSpPr>
      <p:grpSpPr>
        <a:xfrm>
          <a:off x="0" y="0"/>
          <a:ext cx="0" cy="0"/>
          <a:chOff x="0" y="0"/>
          <a:chExt cx="0" cy="0"/>
        </a:xfrm>
      </p:grpSpPr>
      <p:sp>
        <p:nvSpPr>
          <p:cNvPr id="595" name="Shape 595"/>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596" name="Shape 596"/>
          <p:cNvSpPr txBox="1"/>
          <p:nvPr>
            <p:ph type="title"/>
          </p:nvPr>
        </p:nvSpPr>
        <p:spPr>
          <a:xfrm>
            <a:off x="336925" y="7089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INTERACTIONS</a:t>
            </a:r>
          </a:p>
        </p:txBody>
      </p:sp>
      <p:sp>
        <p:nvSpPr>
          <p:cNvPr id="597" name="Shape 597"/>
          <p:cNvSpPr txBox="1"/>
          <p:nvPr>
            <p:ph idx="1" type="body"/>
          </p:nvPr>
        </p:nvSpPr>
        <p:spPr>
          <a:xfrm>
            <a:off x="383400" y="1677675"/>
            <a:ext cx="2373300" cy="21825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Tackle these nine puzzles that engage some of the more advanced concepts in Scratch related to interactivity. Each of these challenges has several possible solutions.</a:t>
            </a:r>
            <a:br>
              <a:rPr i="1" lang="en">
                <a:solidFill>
                  <a:srgbClr val="FFFFFF"/>
                </a:solidFill>
              </a:rPr>
            </a:br>
            <a:br>
              <a:rPr i="1" lang="en">
                <a:solidFill>
                  <a:srgbClr val="FFFFFF"/>
                </a:solidFill>
              </a:rPr>
            </a:br>
            <a:r>
              <a:rPr lang="en">
                <a:solidFill>
                  <a:srgbClr val="FFFFFF"/>
                </a:solidFill>
              </a:rPr>
              <a:t>Links: </a:t>
            </a:r>
            <a:br>
              <a:rPr lang="en">
                <a:solidFill>
                  <a:srgbClr val="FFFFFF"/>
                </a:solidFill>
              </a:rPr>
            </a:br>
            <a:r>
              <a:rPr lang="en" u="sng">
                <a:solidFill>
                  <a:schemeClr val="hlink"/>
                </a:solidFill>
                <a:hlinkClick r:id="rId3"/>
              </a:rPr>
              <a:t>Interactions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598" name="Shape 598"/>
          <p:cNvSpPr txBox="1"/>
          <p:nvPr/>
        </p:nvSpPr>
        <p:spPr>
          <a:xfrm>
            <a:off x="383400" y="1092675"/>
            <a:ext cx="2573700" cy="6486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WHAT DIFFERENTIATES A SCRATCH PROJECT FROM A STILL IMAGE OR A VIDEO?</a:t>
            </a:r>
          </a:p>
        </p:txBody>
      </p:sp>
      <p:pic>
        <p:nvPicPr>
          <p:cNvPr id="599" name="Shape 599"/>
          <p:cNvPicPr preferRelativeResize="0"/>
          <p:nvPr/>
        </p:nvPicPr>
        <p:blipFill>
          <a:blip r:embed="rId4">
            <a:alphaModFix/>
          </a:blip>
          <a:stretch>
            <a:fillRect/>
          </a:stretch>
        </p:blipFill>
        <p:spPr>
          <a:xfrm>
            <a:off x="3284425" y="136147"/>
            <a:ext cx="2373299" cy="803617"/>
          </a:xfrm>
          <a:prstGeom prst="rect">
            <a:avLst/>
          </a:prstGeom>
          <a:noFill/>
          <a:ln>
            <a:noFill/>
          </a:ln>
        </p:spPr>
      </p:pic>
      <p:pic>
        <p:nvPicPr>
          <p:cNvPr id="600" name="Shape 600"/>
          <p:cNvPicPr preferRelativeResize="0"/>
          <p:nvPr/>
        </p:nvPicPr>
        <p:blipFill>
          <a:blip r:embed="rId5">
            <a:alphaModFix/>
          </a:blip>
          <a:stretch>
            <a:fillRect/>
          </a:stretch>
        </p:blipFill>
        <p:spPr>
          <a:xfrm>
            <a:off x="3323600" y="978946"/>
            <a:ext cx="2754200" cy="2088925"/>
          </a:xfrm>
          <a:prstGeom prst="rect">
            <a:avLst/>
          </a:prstGeom>
          <a:noFill/>
          <a:ln>
            <a:noFill/>
          </a:ln>
        </p:spPr>
      </p:pic>
      <p:pic>
        <p:nvPicPr>
          <p:cNvPr id="601" name="Shape 601"/>
          <p:cNvPicPr preferRelativeResize="0"/>
          <p:nvPr/>
        </p:nvPicPr>
        <p:blipFill>
          <a:blip r:embed="rId6">
            <a:alphaModFix/>
          </a:blip>
          <a:stretch>
            <a:fillRect/>
          </a:stretch>
        </p:blipFill>
        <p:spPr>
          <a:xfrm>
            <a:off x="6077799" y="946750"/>
            <a:ext cx="2889100" cy="2712782"/>
          </a:xfrm>
          <a:prstGeom prst="rect">
            <a:avLst/>
          </a:prstGeom>
          <a:noFill/>
          <a:ln>
            <a:noFill/>
          </a:ln>
        </p:spPr>
      </p:pic>
      <p:pic>
        <p:nvPicPr>
          <p:cNvPr id="602" name="Shape 602"/>
          <p:cNvPicPr preferRelativeResize="0"/>
          <p:nvPr/>
        </p:nvPicPr>
        <p:blipFill>
          <a:blip r:embed="rId7">
            <a:alphaModFix/>
          </a:blip>
          <a:stretch>
            <a:fillRect/>
          </a:stretch>
        </p:blipFill>
        <p:spPr>
          <a:xfrm>
            <a:off x="3413850" y="3230700"/>
            <a:ext cx="2573699" cy="15487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6" name="Shape 606"/>
        <p:cNvGrpSpPr/>
        <p:nvPr/>
      </p:nvGrpSpPr>
      <p:grpSpPr>
        <a:xfrm>
          <a:off x="0" y="0"/>
          <a:ext cx="0" cy="0"/>
          <a:chOff x="0" y="0"/>
          <a:chExt cx="0" cy="0"/>
        </a:xfrm>
      </p:grpSpPr>
      <p:sp>
        <p:nvSpPr>
          <p:cNvPr id="607" name="Shape 607"/>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INTERACTIONS - </a:t>
            </a:r>
            <a:r>
              <a:rPr lang="en" sz="2400">
                <a:solidFill>
                  <a:schemeClr val="accent5"/>
                </a:solidFill>
              </a:rPr>
              <a:t>Reflections</a:t>
            </a:r>
          </a:p>
        </p:txBody>
      </p:sp>
      <p:sp>
        <p:nvSpPr>
          <p:cNvPr id="608" name="Shape 608"/>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Which puzzles did you work on? </a:t>
            </a:r>
          </a:p>
        </p:txBody>
      </p:sp>
      <p:sp>
        <p:nvSpPr>
          <p:cNvPr id="609" name="Shape 609"/>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10" name="Shape 610"/>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Which puzzles helped you think about your game project?</a:t>
            </a:r>
          </a:p>
        </p:txBody>
      </p:sp>
      <p:sp>
        <p:nvSpPr>
          <p:cNvPr id="611" name="Shape 611"/>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12" name="Shape 612"/>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4- GAMES</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6" name="Shape 616"/>
        <p:cNvGrpSpPr/>
        <p:nvPr/>
      </p:nvGrpSpPr>
      <p:grpSpPr>
        <a:xfrm>
          <a:off x="0" y="0"/>
          <a:ext cx="0" cy="0"/>
          <a:chOff x="0" y="0"/>
          <a:chExt cx="0" cy="0"/>
        </a:xfrm>
      </p:grpSpPr>
      <p:sp>
        <p:nvSpPr>
          <p:cNvPr id="617" name="Shape 617"/>
          <p:cNvSpPr/>
          <p:nvPr/>
        </p:nvSpPr>
        <p:spPr>
          <a:xfrm>
            <a:off x="0" y="0"/>
            <a:ext cx="3195899" cy="5143500"/>
          </a:xfrm>
          <a:prstGeom prst="rect">
            <a:avLst/>
          </a:prstGeom>
          <a:solidFill>
            <a:srgbClr val="4C1130"/>
          </a:solidFill>
          <a:ln>
            <a:noFill/>
          </a:ln>
        </p:spPr>
        <p:txBody>
          <a:bodyPr anchorCtr="0" anchor="ctr" bIns="91425" lIns="91425" rIns="91425" wrap="square" tIns="91425">
            <a:noAutofit/>
          </a:bodyPr>
          <a:lstStyle/>
          <a:p>
            <a:pPr lvl="0">
              <a:spcBef>
                <a:spcPts val="0"/>
              </a:spcBef>
              <a:buNone/>
            </a:pPr>
            <a:r>
              <a:t/>
            </a:r>
            <a:endParaRPr/>
          </a:p>
        </p:txBody>
      </p:sp>
      <p:sp>
        <p:nvSpPr>
          <p:cNvPr id="618" name="Shape 618"/>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DEBUG IT!</a:t>
            </a:r>
          </a:p>
        </p:txBody>
      </p:sp>
      <p:sp>
        <p:nvSpPr>
          <p:cNvPr id="619" name="Shape 619"/>
          <p:cNvSpPr txBox="1"/>
          <p:nvPr>
            <p:ph idx="1" type="body"/>
          </p:nvPr>
        </p:nvSpPr>
        <p:spPr>
          <a:xfrm>
            <a:off x="411300" y="1977650"/>
            <a:ext cx="2373300" cy="29037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investigate what is going awry and find a solution for each of the five Debug It! challenges. </a:t>
            </a: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START HERE</a:t>
            </a:r>
          </a:p>
          <a:p>
            <a:pPr lvl="0" rtl="0">
              <a:spcBef>
                <a:spcPts val="0"/>
              </a:spcBef>
              <a:buNone/>
            </a:pPr>
            <a:r>
              <a:rPr lang="en" u="sng">
                <a:solidFill>
                  <a:schemeClr val="hlink"/>
                </a:solidFill>
                <a:hlinkClick r:id="rId4"/>
              </a:rPr>
              <a:t>Debug 4.1</a:t>
            </a:r>
            <a:br>
              <a:rPr lang="en">
                <a:solidFill>
                  <a:srgbClr val="FFFFFF"/>
                </a:solidFill>
              </a:rPr>
            </a:br>
            <a:r>
              <a:rPr lang="en" u="sng">
                <a:solidFill>
                  <a:schemeClr val="hlink"/>
                </a:solidFill>
                <a:hlinkClick r:id="rId5"/>
              </a:rPr>
              <a:t>Debug 4.2</a:t>
            </a:r>
            <a:br>
              <a:rPr lang="en">
                <a:solidFill>
                  <a:srgbClr val="FFFFFF"/>
                </a:solidFill>
              </a:rPr>
            </a:br>
            <a:r>
              <a:rPr lang="en" u="sng">
                <a:solidFill>
                  <a:schemeClr val="hlink"/>
                </a:solidFill>
                <a:hlinkClick r:id="rId6"/>
              </a:rPr>
              <a:t>Debug 4.3</a:t>
            </a:r>
            <a:br>
              <a:rPr lang="en">
                <a:solidFill>
                  <a:srgbClr val="FFFFFF"/>
                </a:solidFill>
              </a:rPr>
            </a:br>
            <a:r>
              <a:rPr lang="en" u="sng">
                <a:solidFill>
                  <a:schemeClr val="hlink"/>
                </a:solidFill>
                <a:hlinkClick r:id="rId7"/>
              </a:rPr>
              <a:t>Debug 4.4</a:t>
            </a:r>
            <a:br>
              <a:rPr lang="en">
                <a:solidFill>
                  <a:srgbClr val="FFFFFF"/>
                </a:solidFill>
              </a:rPr>
            </a:br>
            <a:r>
              <a:rPr lang="en" u="sng">
                <a:solidFill>
                  <a:schemeClr val="hlink"/>
                </a:solidFill>
                <a:hlinkClick r:id="rId8"/>
              </a:rPr>
              <a:t>Debug 4.5</a:t>
            </a: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620" name="Shape 620"/>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HELP! CAN YOU DEBUG THESE FIVE SCRATCH PROGRAMS?</a:t>
            </a:r>
          </a:p>
        </p:txBody>
      </p:sp>
      <p:pic>
        <p:nvPicPr>
          <p:cNvPr id="621" name="Shape 621"/>
          <p:cNvPicPr preferRelativeResize="0"/>
          <p:nvPr/>
        </p:nvPicPr>
        <p:blipFill>
          <a:blip r:embed="rId9">
            <a:alphaModFix/>
          </a:blip>
          <a:stretch>
            <a:fillRect/>
          </a:stretch>
        </p:blipFill>
        <p:spPr>
          <a:xfrm>
            <a:off x="3558148" y="1350162"/>
            <a:ext cx="2235125" cy="2496963"/>
          </a:xfrm>
          <a:prstGeom prst="rect">
            <a:avLst/>
          </a:prstGeom>
          <a:noFill/>
          <a:ln>
            <a:noFill/>
          </a:ln>
        </p:spPr>
      </p:pic>
      <p:pic>
        <p:nvPicPr>
          <p:cNvPr id="622" name="Shape 622"/>
          <p:cNvPicPr preferRelativeResize="0"/>
          <p:nvPr/>
        </p:nvPicPr>
        <p:blipFill>
          <a:blip r:embed="rId10">
            <a:alphaModFix/>
          </a:blip>
          <a:stretch>
            <a:fillRect/>
          </a:stretch>
        </p:blipFill>
        <p:spPr>
          <a:xfrm>
            <a:off x="3670487" y="3847125"/>
            <a:ext cx="2235124" cy="1180355"/>
          </a:xfrm>
          <a:prstGeom prst="rect">
            <a:avLst/>
          </a:prstGeom>
          <a:noFill/>
          <a:ln>
            <a:noFill/>
          </a:ln>
        </p:spPr>
      </p:pic>
      <p:pic>
        <p:nvPicPr>
          <p:cNvPr id="623" name="Shape 623"/>
          <p:cNvPicPr preferRelativeResize="0"/>
          <p:nvPr/>
        </p:nvPicPr>
        <p:blipFill>
          <a:blip r:embed="rId11">
            <a:alphaModFix/>
          </a:blip>
          <a:stretch>
            <a:fillRect/>
          </a:stretch>
        </p:blipFill>
        <p:spPr>
          <a:xfrm>
            <a:off x="6058012" y="152400"/>
            <a:ext cx="2492461" cy="4838699"/>
          </a:xfrm>
          <a:prstGeom prst="rect">
            <a:avLst/>
          </a:prstGeom>
          <a:noFill/>
          <a:ln>
            <a:noFill/>
          </a:ln>
        </p:spPr>
      </p:pic>
      <p:pic>
        <p:nvPicPr>
          <p:cNvPr id="624" name="Shape 624"/>
          <p:cNvPicPr preferRelativeResize="0"/>
          <p:nvPr/>
        </p:nvPicPr>
        <p:blipFill>
          <a:blip r:embed="rId12">
            <a:alphaModFix/>
          </a:blip>
          <a:stretch>
            <a:fillRect/>
          </a:stretch>
        </p:blipFill>
        <p:spPr>
          <a:xfrm>
            <a:off x="3404800" y="120050"/>
            <a:ext cx="2137700" cy="156764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28" name="Shape 628"/>
        <p:cNvGrpSpPr/>
        <p:nvPr/>
      </p:nvGrpSpPr>
      <p:grpSpPr>
        <a:xfrm>
          <a:off x="0" y="0"/>
          <a:ext cx="0" cy="0"/>
          <a:chOff x="0" y="0"/>
          <a:chExt cx="0" cy="0"/>
        </a:xfrm>
      </p:grpSpPr>
      <p:sp>
        <p:nvSpPr>
          <p:cNvPr id="629" name="Shape 62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DEBUG IT!- Reflections</a:t>
            </a:r>
          </a:p>
        </p:txBody>
      </p:sp>
      <p:sp>
        <p:nvSpPr>
          <p:cNvPr id="630" name="Shape 630"/>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was the problem?</a:t>
            </a:r>
          </a:p>
        </p:txBody>
      </p:sp>
      <p:sp>
        <p:nvSpPr>
          <p:cNvPr id="631" name="Shape 631"/>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32" name="Shape 632"/>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fix the problem?</a:t>
            </a:r>
          </a:p>
        </p:txBody>
      </p:sp>
      <p:sp>
        <p:nvSpPr>
          <p:cNvPr id="633" name="Shape 633"/>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34" name="Shape 634"/>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identify the problem?</a:t>
            </a:r>
          </a:p>
        </p:txBody>
      </p:sp>
      <p:sp>
        <p:nvSpPr>
          <p:cNvPr id="635" name="Shape 635"/>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36" name="Shape 636"/>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else could you have fixed the problem?</a:t>
            </a:r>
          </a:p>
        </p:txBody>
      </p:sp>
      <p:sp>
        <p:nvSpPr>
          <p:cNvPr id="637" name="Shape 637"/>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38" name="Shape 638"/>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4 - GAMES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642" name="Shape 642"/>
        <p:cNvGrpSpPr/>
        <p:nvPr/>
      </p:nvGrpSpPr>
      <p:grpSpPr>
        <a:xfrm>
          <a:off x="0" y="0"/>
          <a:ext cx="0" cy="0"/>
          <a:chOff x="0" y="0"/>
          <a:chExt cx="0" cy="0"/>
        </a:xfrm>
      </p:grpSpPr>
      <p:sp>
        <p:nvSpPr>
          <p:cNvPr id="643" name="Shape 643"/>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5</a:t>
            </a:r>
            <a:r>
              <a:rPr lang="en">
                <a:solidFill>
                  <a:schemeClr val="dk2"/>
                </a:solidFill>
              </a:rPr>
              <a:t> - DIVING DEEPER</a:t>
            </a:r>
          </a:p>
        </p:txBody>
      </p:sp>
      <p:sp>
        <p:nvSpPr>
          <p:cNvPr id="644" name="Shape 644"/>
          <p:cNvSpPr txBox="1"/>
          <p:nvPr>
            <p:ph idx="1" type="body"/>
          </p:nvPr>
        </p:nvSpPr>
        <p:spPr>
          <a:xfrm>
            <a:off x="387900" y="1489825"/>
            <a:ext cx="3999900" cy="2432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ADVANCED CONCEPTS </a:t>
            </a:r>
          </a:p>
          <a:p>
            <a:pPr indent="-228600" lvl="0" marL="457200" rtl="0">
              <a:spcBef>
                <a:spcPts val="0"/>
              </a:spcBef>
              <a:buAutoNum type="arabicPeriod"/>
            </a:pPr>
            <a:r>
              <a:rPr lang="en"/>
              <a:t>HARDWARE &amp; EXTENSIONS </a:t>
            </a:r>
          </a:p>
          <a:p>
            <a:pPr indent="-228600" lvl="0" marL="457200" rtl="0">
              <a:spcBef>
                <a:spcPts val="0"/>
              </a:spcBef>
              <a:buAutoNum type="arabicPeriod"/>
            </a:pPr>
            <a:r>
              <a:rPr lang="en"/>
              <a:t>ACTIVITY DESIGN </a:t>
            </a:r>
          </a:p>
          <a:p>
            <a:pPr indent="-228600" lvl="0" marL="457200" rtl="0">
              <a:spcBef>
                <a:spcPts val="0"/>
              </a:spcBef>
              <a:buAutoNum type="arabicPeriod"/>
            </a:pPr>
            <a:r>
              <a:rPr lang="en"/>
              <a:t>MY DEBUG IT!</a:t>
            </a:r>
          </a:p>
        </p:txBody>
      </p:sp>
      <p:sp>
        <p:nvSpPr>
          <p:cNvPr id="645" name="Shape 645"/>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rtl="0">
              <a:spcBef>
                <a:spcPts val="0"/>
              </a:spcBef>
              <a:buNone/>
            </a:pPr>
            <a:r>
              <a:rPr lang="en" sz="30000">
                <a:solidFill>
                  <a:schemeClr val="lt1"/>
                </a:solidFill>
              </a:rPr>
              <a:t>5</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9" name="Shape 649"/>
        <p:cNvGrpSpPr/>
        <p:nvPr/>
      </p:nvGrpSpPr>
      <p:grpSpPr>
        <a:xfrm>
          <a:off x="0" y="0"/>
          <a:ext cx="0" cy="0"/>
          <a:chOff x="0" y="0"/>
          <a:chExt cx="0" cy="0"/>
        </a:xfrm>
      </p:grpSpPr>
      <p:sp>
        <p:nvSpPr>
          <p:cNvPr id="650" name="Shape 650"/>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651" name="Shape 651"/>
          <p:cNvSpPr txBox="1"/>
          <p:nvPr>
            <p:ph type="title"/>
          </p:nvPr>
        </p:nvSpPr>
        <p:spPr>
          <a:xfrm>
            <a:off x="336925" y="1755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VIDEO SENSING </a:t>
            </a:r>
          </a:p>
        </p:txBody>
      </p:sp>
      <p:sp>
        <p:nvSpPr>
          <p:cNvPr id="652" name="Shape 652"/>
          <p:cNvSpPr txBox="1"/>
          <p:nvPr>
            <p:ph idx="1" type="body"/>
          </p:nvPr>
        </p:nvSpPr>
        <p:spPr>
          <a:xfrm>
            <a:off x="383400" y="1144275"/>
            <a:ext cx="2373300" cy="38739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Did you know that you can make your Scratch projects interactive through a webcam? Explore this advanced Scratch concept by creating a project that incorporates the video sensing feature.</a:t>
            </a:r>
          </a:p>
          <a:p>
            <a:pPr lvl="0" rtl="0">
              <a:spcBef>
                <a:spcPts val="0"/>
              </a:spcBef>
              <a:buNone/>
            </a:pPr>
            <a:r>
              <a:t/>
            </a:r>
            <a:endParaRPr b="1"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br>
              <a:rPr i="1" lang="en">
                <a:solidFill>
                  <a:srgbClr val="FFFFFF"/>
                </a:solidFill>
              </a:rPr>
            </a:br>
            <a:r>
              <a:rPr lang="en">
                <a:solidFill>
                  <a:srgbClr val="FFFFFF"/>
                </a:solidFill>
              </a:rPr>
              <a:t>Links: </a:t>
            </a:r>
            <a:br>
              <a:rPr lang="en">
                <a:solidFill>
                  <a:srgbClr val="FFFFFF"/>
                </a:solidFill>
              </a:rPr>
            </a:br>
            <a:r>
              <a:rPr lang="en" u="sng">
                <a:solidFill>
                  <a:schemeClr val="hlink"/>
                </a:solidFill>
                <a:hlinkClick r:id="rId3"/>
              </a:rPr>
              <a:t>Advanced Concepts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653" name="Shape 653"/>
          <p:cNvSpPr txBox="1"/>
          <p:nvPr/>
        </p:nvSpPr>
        <p:spPr>
          <a:xfrm>
            <a:off x="383400" y="5592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USE VIDEO SENSING IN YOUR SCRATCH PROJECTS?</a:t>
            </a:r>
          </a:p>
        </p:txBody>
      </p:sp>
      <p:pic>
        <p:nvPicPr>
          <p:cNvPr id="654" name="Shape 654"/>
          <p:cNvPicPr preferRelativeResize="0"/>
          <p:nvPr/>
        </p:nvPicPr>
        <p:blipFill>
          <a:blip r:embed="rId4">
            <a:alphaModFix/>
          </a:blip>
          <a:stretch>
            <a:fillRect/>
          </a:stretch>
        </p:blipFill>
        <p:spPr>
          <a:xfrm>
            <a:off x="486500" y="2683524"/>
            <a:ext cx="1932274" cy="1451874"/>
          </a:xfrm>
          <a:prstGeom prst="rect">
            <a:avLst/>
          </a:prstGeom>
          <a:noFill/>
          <a:ln>
            <a:noFill/>
          </a:ln>
        </p:spPr>
      </p:pic>
      <p:pic>
        <p:nvPicPr>
          <p:cNvPr id="655" name="Shape 655"/>
          <p:cNvPicPr preferRelativeResize="0"/>
          <p:nvPr/>
        </p:nvPicPr>
        <p:blipFill>
          <a:blip r:embed="rId5">
            <a:alphaModFix/>
          </a:blip>
          <a:stretch>
            <a:fillRect/>
          </a:stretch>
        </p:blipFill>
        <p:spPr>
          <a:xfrm>
            <a:off x="3436825" y="152400"/>
            <a:ext cx="5554775" cy="471897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59" name="Shape 659"/>
        <p:cNvGrpSpPr/>
        <p:nvPr/>
      </p:nvGrpSpPr>
      <p:grpSpPr>
        <a:xfrm>
          <a:off x="0" y="0"/>
          <a:ext cx="0" cy="0"/>
          <a:chOff x="0" y="0"/>
          <a:chExt cx="0" cy="0"/>
        </a:xfrm>
      </p:grpSpPr>
      <p:sp>
        <p:nvSpPr>
          <p:cNvPr id="660" name="Shape 660"/>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t/>
            </a:r>
            <a:endParaRPr/>
          </a:p>
        </p:txBody>
      </p:sp>
      <p:sp>
        <p:nvSpPr>
          <p:cNvPr id="661" name="Shape 661"/>
          <p:cNvSpPr txBox="1"/>
          <p:nvPr>
            <p:ph type="title"/>
          </p:nvPr>
        </p:nvSpPr>
        <p:spPr>
          <a:xfrm>
            <a:off x="336925" y="175575"/>
            <a:ext cx="2947500" cy="383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CLONING</a:t>
            </a:r>
          </a:p>
        </p:txBody>
      </p:sp>
      <p:sp>
        <p:nvSpPr>
          <p:cNvPr id="662" name="Shape 662"/>
          <p:cNvSpPr txBox="1"/>
          <p:nvPr>
            <p:ph idx="1" type="body"/>
          </p:nvPr>
        </p:nvSpPr>
        <p:spPr>
          <a:xfrm>
            <a:off x="383400" y="1144275"/>
            <a:ext cx="2373300" cy="38739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Cloning is an easy way to create multiples of the same sprite. You can use cloning to make many objects and create cool effects in a project. Explore this advanced Scratch concept by creating a project that incorporates the cloning feature.</a:t>
            </a:r>
          </a:p>
          <a:p>
            <a:pPr lvl="0" rtl="0">
              <a:spcBef>
                <a:spcPts val="0"/>
              </a:spcBef>
              <a:buNone/>
            </a:pPr>
            <a:r>
              <a:t/>
            </a:r>
            <a:endParaRPr b="1" i="1">
              <a:solidFill>
                <a:srgbClr val="FFFFFF"/>
              </a:solidFill>
            </a:endParaRPr>
          </a:p>
          <a:p>
            <a:pPr lvl="0" rtl="0">
              <a:spcBef>
                <a:spcPts val="0"/>
              </a:spcBef>
              <a:buNone/>
            </a:pPr>
            <a:r>
              <a:t/>
            </a:r>
            <a:endParaRPr i="1">
              <a:solidFill>
                <a:srgbClr val="FFFFFF"/>
              </a:solidFill>
            </a:endParaRPr>
          </a:p>
          <a:p>
            <a:pPr lvl="0" rtl="0">
              <a:spcBef>
                <a:spcPts val="0"/>
              </a:spcBef>
              <a:buNone/>
            </a:pPr>
            <a:br>
              <a:rPr i="1" lang="en">
                <a:solidFill>
                  <a:srgbClr val="FFFFFF"/>
                </a:solidFill>
              </a:rPr>
            </a:br>
            <a:br>
              <a:rPr i="1" lang="en">
                <a:solidFill>
                  <a:srgbClr val="FFFFFF"/>
                </a:solidFill>
              </a:rPr>
            </a:br>
            <a:r>
              <a:rPr lang="en">
                <a:solidFill>
                  <a:srgbClr val="FFFFFF"/>
                </a:solidFill>
              </a:rPr>
              <a:t>Links: </a:t>
            </a:r>
            <a:br>
              <a:rPr lang="en">
                <a:solidFill>
                  <a:srgbClr val="FFFFFF"/>
                </a:solidFill>
              </a:rPr>
            </a:br>
            <a:r>
              <a:rPr lang="en" u="sng">
                <a:solidFill>
                  <a:schemeClr val="hlink"/>
                </a:solidFill>
                <a:hlinkClick r:id="rId3"/>
              </a:rPr>
              <a:t>Cloning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663" name="Shape 663"/>
          <p:cNvSpPr txBox="1"/>
          <p:nvPr/>
        </p:nvSpPr>
        <p:spPr>
          <a:xfrm>
            <a:off x="383400" y="559275"/>
            <a:ext cx="2573700" cy="4650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HOW CAN YOU USE CLONING IN YOUR SCRATCH PROJECTS?</a:t>
            </a:r>
          </a:p>
        </p:txBody>
      </p:sp>
      <p:pic>
        <p:nvPicPr>
          <p:cNvPr id="664" name="Shape 664"/>
          <p:cNvPicPr preferRelativeResize="0"/>
          <p:nvPr/>
        </p:nvPicPr>
        <p:blipFill>
          <a:blip r:embed="rId4">
            <a:alphaModFix/>
          </a:blip>
          <a:stretch>
            <a:fillRect/>
          </a:stretch>
        </p:blipFill>
        <p:spPr>
          <a:xfrm>
            <a:off x="488475" y="2923800"/>
            <a:ext cx="1766999" cy="1340500"/>
          </a:xfrm>
          <a:prstGeom prst="rect">
            <a:avLst/>
          </a:prstGeom>
          <a:noFill/>
          <a:ln>
            <a:noFill/>
          </a:ln>
        </p:spPr>
      </p:pic>
      <p:pic>
        <p:nvPicPr>
          <p:cNvPr id="665" name="Shape 665"/>
          <p:cNvPicPr preferRelativeResize="0"/>
          <p:nvPr/>
        </p:nvPicPr>
        <p:blipFill>
          <a:blip r:embed="rId5">
            <a:alphaModFix/>
          </a:blip>
          <a:stretch>
            <a:fillRect/>
          </a:stretch>
        </p:blipFill>
        <p:spPr>
          <a:xfrm>
            <a:off x="3436825" y="152400"/>
            <a:ext cx="5469833" cy="48386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9" name="Shape 669"/>
        <p:cNvGrpSpPr/>
        <p:nvPr/>
      </p:nvGrpSpPr>
      <p:grpSpPr>
        <a:xfrm>
          <a:off x="0" y="0"/>
          <a:ext cx="0" cy="0"/>
          <a:chOff x="0" y="0"/>
          <a:chExt cx="0" cy="0"/>
        </a:xfrm>
      </p:grpSpPr>
      <p:sp>
        <p:nvSpPr>
          <p:cNvPr id="670" name="Shape 670"/>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ADVANCED CONCEPTS</a:t>
            </a:r>
            <a:r>
              <a:rPr lang="en" sz="2400">
                <a:solidFill>
                  <a:schemeClr val="accent5"/>
                </a:solidFill>
              </a:rPr>
              <a:t>- Reflections</a:t>
            </a:r>
          </a:p>
        </p:txBody>
      </p:sp>
      <p:sp>
        <p:nvSpPr>
          <p:cNvPr id="671" name="Shape 671"/>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Which advanced concept(s) did you choose to explore?</a:t>
            </a:r>
          </a:p>
        </p:txBody>
      </p:sp>
      <p:sp>
        <p:nvSpPr>
          <p:cNvPr id="672" name="Shape 672"/>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73" name="Shape 673"/>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was your strategy for learning more about the concept(s) you selected?</a:t>
            </a:r>
          </a:p>
        </p:txBody>
      </p:sp>
      <p:sp>
        <p:nvSpPr>
          <p:cNvPr id="674" name="Shape 674"/>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75" name="Shape 675"/>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5- DIVING DEEPER</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sp>
        <p:nvSpPr>
          <p:cNvPr id="103" name="Shape 103"/>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04" name="Shape 104"/>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SCRATCH SURPRISE</a:t>
            </a:r>
          </a:p>
        </p:txBody>
      </p:sp>
      <p:sp>
        <p:nvSpPr>
          <p:cNvPr id="105" name="Shape 105"/>
          <p:cNvSpPr txBox="1"/>
          <p:nvPr>
            <p:ph idx="1" type="body"/>
          </p:nvPr>
        </p:nvSpPr>
        <p:spPr>
          <a:xfrm>
            <a:off x="387900" y="1975025"/>
            <a:ext cx="2415300" cy="3122700"/>
          </a:xfrm>
          <a:prstGeom prst="rect">
            <a:avLst/>
          </a:prstGeom>
        </p:spPr>
        <p:txBody>
          <a:bodyPr anchorCtr="0" anchor="t" bIns="91425" lIns="91425" rIns="91425" wrap="square" tIns="91425">
            <a:noAutofit/>
          </a:bodyPr>
          <a:lstStyle/>
          <a:p>
            <a:pPr lvl="0">
              <a:spcBef>
                <a:spcPts val="0"/>
              </a:spcBef>
              <a:buNone/>
            </a:pPr>
            <a:r>
              <a:rPr i="1" lang="en">
                <a:solidFill>
                  <a:srgbClr val="FFFFFF"/>
                </a:solidFill>
              </a:rPr>
              <a:t>I</a:t>
            </a:r>
            <a:r>
              <a:rPr i="1" lang="en">
                <a:solidFill>
                  <a:srgbClr val="FFFFFF"/>
                </a:solidFill>
              </a:rPr>
              <a:t>n this activity, you will create a new project with Scratch and explore different Scratch blocks to make the cat do something surprising! What will you create? </a:t>
            </a:r>
          </a:p>
          <a:p>
            <a:pPr lvl="0">
              <a:spcBef>
                <a:spcPts val="0"/>
              </a:spcBef>
              <a:buNone/>
            </a:pPr>
            <a:r>
              <a:rPr lang="en">
                <a:solidFill>
                  <a:srgbClr val="FFFFFF"/>
                </a:solidFill>
              </a:rPr>
              <a:t>Follow the steps on the right, use scratch </a:t>
            </a:r>
            <a:r>
              <a:rPr lang="en" u="sng">
                <a:solidFill>
                  <a:schemeClr val="hlink"/>
                </a:solidFill>
                <a:hlinkClick r:id="rId3"/>
              </a:rPr>
              <a:t>cards </a:t>
            </a:r>
            <a:r>
              <a:rPr lang="en">
                <a:solidFill>
                  <a:srgbClr val="FFFFFF"/>
                </a:solidFill>
              </a:rPr>
              <a:t>to learn more about Scratch code.</a:t>
            </a:r>
          </a:p>
          <a:p>
            <a:pPr lvl="0" rtl="0">
              <a:spcBef>
                <a:spcPts val="0"/>
              </a:spcBef>
              <a:buNone/>
            </a:pPr>
            <a:r>
              <a:rPr lang="en">
                <a:solidFill>
                  <a:srgbClr val="FFFFFF"/>
                </a:solidFill>
              </a:rPr>
              <a:t>Links: </a:t>
            </a:r>
            <a:br>
              <a:rPr lang="en">
                <a:solidFill>
                  <a:srgbClr val="FFFFFF"/>
                </a:solidFill>
              </a:rPr>
            </a:br>
            <a:r>
              <a:rPr lang="en" u="sng">
                <a:solidFill>
                  <a:schemeClr val="accent5"/>
                </a:solidFill>
                <a:hlinkClick r:id="rId4"/>
              </a:rPr>
              <a:t>https://scratch.mit.edu/</a:t>
            </a:r>
            <a:br>
              <a:rPr lang="en">
                <a:solidFill>
                  <a:srgbClr val="FFFFFF"/>
                </a:solidFill>
              </a:rPr>
            </a:br>
            <a:r>
              <a:rPr lang="en" u="sng">
                <a:solidFill>
                  <a:schemeClr val="hlink"/>
                </a:solidFill>
                <a:hlinkClick r:id="rId5"/>
              </a:rPr>
              <a:t>Scratch ca</a:t>
            </a:r>
            <a:r>
              <a:rPr lang="en" u="sng">
                <a:solidFill>
                  <a:schemeClr val="accent5"/>
                </a:solidFill>
                <a:hlinkClick r:id="rId6"/>
              </a:rPr>
              <a:t>r</a:t>
            </a:r>
            <a:r>
              <a:rPr lang="en" u="sng">
                <a:solidFill>
                  <a:schemeClr val="accent5"/>
                </a:solidFill>
              </a:rPr>
              <a:t>ds</a:t>
            </a:r>
          </a:p>
        </p:txBody>
      </p:sp>
      <p:pic>
        <p:nvPicPr>
          <p:cNvPr id="106" name="Shape 106"/>
          <p:cNvPicPr preferRelativeResize="0"/>
          <p:nvPr/>
        </p:nvPicPr>
        <p:blipFill>
          <a:blip r:embed="rId7">
            <a:alphaModFix/>
          </a:blip>
          <a:stretch>
            <a:fillRect/>
          </a:stretch>
        </p:blipFill>
        <p:spPr>
          <a:xfrm>
            <a:off x="3424500" y="152400"/>
            <a:ext cx="5643298" cy="4779340"/>
          </a:xfrm>
          <a:prstGeom prst="rect">
            <a:avLst/>
          </a:prstGeom>
          <a:noFill/>
          <a:ln>
            <a:noFill/>
          </a:ln>
        </p:spPr>
      </p:pic>
      <p:sp>
        <p:nvSpPr>
          <p:cNvPr id="107" name="Shape 107"/>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
        <p:nvSpPr>
          <p:cNvPr id="108" name="Shape 108"/>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CAN YOU MAKE THE SCRATCH CAT DO SOMETHING SURPRISING?</a:t>
            </a:r>
          </a:p>
        </p:txBody>
      </p:sp>
      <p:sp>
        <p:nvSpPr>
          <p:cNvPr id="109" name="Shape 109"/>
          <p:cNvSpPr/>
          <p:nvPr/>
        </p:nvSpPr>
        <p:spPr>
          <a:xfrm>
            <a:off x="3517075" y="3456050"/>
            <a:ext cx="2191500" cy="1435200"/>
          </a:xfrm>
          <a:prstGeom prst="flowChartMagneticTape">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a:solidFill>
                  <a:srgbClr val="FFFFFF"/>
                </a:solidFill>
              </a:rPr>
              <a:t>TIP:</a:t>
            </a:r>
          </a:p>
          <a:p>
            <a:pPr lvl="0">
              <a:spcBef>
                <a:spcPts val="0"/>
              </a:spcBef>
              <a:buNone/>
            </a:pPr>
            <a:r>
              <a:rPr lang="en">
                <a:solidFill>
                  <a:srgbClr val="FFFFFF"/>
                </a:solidFill>
              </a:rPr>
              <a:t>Use scratch </a:t>
            </a:r>
            <a:r>
              <a:rPr lang="en" u="sng">
                <a:solidFill>
                  <a:schemeClr val="accent5"/>
                </a:solidFill>
                <a:hlinkClick r:id="rId8"/>
              </a:rPr>
              <a:t>cards</a:t>
            </a:r>
            <a:r>
              <a:rPr lang="en">
                <a:solidFill>
                  <a:srgbClr val="FFFFFF"/>
                </a:solidFill>
              </a:rPr>
              <a:t> to quickly learn new Scratch code</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9" name="Shape 679"/>
        <p:cNvGrpSpPr/>
        <p:nvPr/>
      </p:nvGrpSpPr>
      <p:grpSpPr>
        <a:xfrm>
          <a:off x="0" y="0"/>
          <a:ext cx="0" cy="0"/>
          <a:chOff x="0" y="0"/>
          <a:chExt cx="0" cy="0"/>
        </a:xfrm>
      </p:grpSpPr>
      <p:sp>
        <p:nvSpPr>
          <p:cNvPr id="680" name="Shape 680"/>
          <p:cNvSpPr/>
          <p:nvPr/>
        </p:nvSpPr>
        <p:spPr>
          <a:xfrm>
            <a:off x="0" y="0"/>
            <a:ext cx="3195899" cy="5143500"/>
          </a:xfrm>
          <a:prstGeom prst="rect">
            <a:avLst/>
          </a:prstGeom>
          <a:solidFill>
            <a:srgbClr val="4C1130"/>
          </a:solidFill>
          <a:ln>
            <a:noFill/>
          </a:ln>
        </p:spPr>
        <p:txBody>
          <a:bodyPr anchorCtr="0" anchor="ctr" bIns="91425" lIns="91425" rIns="91425" wrap="square" tIns="91425">
            <a:noAutofit/>
          </a:bodyPr>
          <a:lstStyle/>
          <a:p>
            <a:pPr lvl="0">
              <a:spcBef>
                <a:spcPts val="0"/>
              </a:spcBef>
              <a:buNone/>
            </a:pPr>
            <a:r>
              <a:t/>
            </a:r>
            <a:endParaRPr/>
          </a:p>
        </p:txBody>
      </p:sp>
      <p:sp>
        <p:nvSpPr>
          <p:cNvPr id="681" name="Shape 681"/>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rtl="0">
              <a:spcBef>
                <a:spcPts val="0"/>
              </a:spcBef>
              <a:buNone/>
            </a:pPr>
            <a:r>
              <a:rPr lang="en">
                <a:solidFill>
                  <a:schemeClr val="accent5"/>
                </a:solidFill>
              </a:rPr>
              <a:t>MY DEBUG IT!</a:t>
            </a:r>
          </a:p>
        </p:txBody>
      </p:sp>
      <p:sp>
        <p:nvSpPr>
          <p:cNvPr id="682" name="Shape 682"/>
          <p:cNvSpPr txBox="1"/>
          <p:nvPr>
            <p:ph idx="1" type="body"/>
          </p:nvPr>
        </p:nvSpPr>
        <p:spPr>
          <a:xfrm>
            <a:off x="411300" y="1977650"/>
            <a:ext cx="2373300" cy="29037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In this activity, you will create your own Debug It! challenge for others to investigate, solve, and remix.</a:t>
            </a:r>
          </a:p>
          <a:p>
            <a:pPr lvl="0" rtl="0">
              <a:spcBef>
                <a:spcPts val="0"/>
              </a:spcBef>
              <a:buNone/>
            </a:pPr>
            <a:r>
              <a:rPr lang="en">
                <a:solidFill>
                  <a:srgbClr val="FFFFFF"/>
                </a:solidFill>
              </a:rPr>
              <a:t>Links: </a:t>
            </a:r>
            <a:br>
              <a:rPr lang="en">
                <a:solidFill>
                  <a:srgbClr val="FFFFFF"/>
                </a:solidFill>
              </a:rPr>
            </a:br>
            <a:r>
              <a:rPr lang="en" u="sng">
                <a:solidFill>
                  <a:schemeClr val="hlink"/>
                </a:solidFill>
                <a:hlinkClick r:id="rId3"/>
              </a:rPr>
              <a:t>My Debug It Studio</a:t>
            </a:r>
          </a:p>
          <a:p>
            <a:pPr lvl="0" rtl="0">
              <a:spcBef>
                <a:spcPts val="0"/>
              </a:spcBef>
              <a:buNone/>
            </a:pPr>
            <a:r>
              <a:t/>
            </a:r>
            <a:endParaRPr>
              <a:solidFill>
                <a:srgbClr val="FFFFFF"/>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683" name="Shape 683"/>
          <p:cNvSpPr txBox="1"/>
          <p:nvPr/>
        </p:nvSpPr>
        <p:spPr>
          <a:xfrm>
            <a:off x="311100" y="1408875"/>
            <a:ext cx="2573700" cy="631800"/>
          </a:xfrm>
          <a:prstGeom prst="rect">
            <a:avLst/>
          </a:prstGeom>
          <a:solidFill>
            <a:schemeClr val="accent6"/>
          </a:solidFill>
          <a:ln>
            <a:noFill/>
          </a:ln>
        </p:spPr>
        <p:txBody>
          <a:bodyPr anchorCtr="0" anchor="t" bIns="91425" lIns="91425" rIns="91425" wrap="square" tIns="91425">
            <a:noAutofit/>
          </a:bodyPr>
          <a:lstStyle/>
          <a:p>
            <a:pPr lvl="0" rtl="0">
              <a:spcBef>
                <a:spcPts val="0"/>
              </a:spcBef>
              <a:buNone/>
            </a:pPr>
            <a:r>
              <a:rPr lang="en" sz="1000"/>
              <a:t>IT’S TIME TO DESIGN YOUR OWN DEBUG IT PROGRAM. WHAT WILL YOU CREATE?</a:t>
            </a:r>
          </a:p>
        </p:txBody>
      </p:sp>
      <p:pic>
        <p:nvPicPr>
          <p:cNvPr id="684" name="Shape 684"/>
          <p:cNvPicPr preferRelativeResize="0"/>
          <p:nvPr/>
        </p:nvPicPr>
        <p:blipFill>
          <a:blip r:embed="rId4">
            <a:alphaModFix/>
          </a:blip>
          <a:stretch>
            <a:fillRect/>
          </a:stretch>
        </p:blipFill>
        <p:spPr>
          <a:xfrm>
            <a:off x="3348300" y="152400"/>
            <a:ext cx="5643300" cy="475608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8" name="Shape 688"/>
        <p:cNvGrpSpPr/>
        <p:nvPr/>
      </p:nvGrpSpPr>
      <p:grpSpPr>
        <a:xfrm>
          <a:off x="0" y="0"/>
          <a:ext cx="0" cy="0"/>
          <a:chOff x="0" y="0"/>
          <a:chExt cx="0" cy="0"/>
        </a:xfrm>
      </p:grpSpPr>
      <p:sp>
        <p:nvSpPr>
          <p:cNvPr id="689" name="Shape 68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MY </a:t>
            </a:r>
            <a:r>
              <a:rPr lang="en" sz="2400">
                <a:solidFill>
                  <a:schemeClr val="accent5"/>
                </a:solidFill>
              </a:rPr>
              <a:t>DEBUG IT!- Reflections</a:t>
            </a:r>
          </a:p>
        </p:txBody>
      </p:sp>
      <p:sp>
        <p:nvSpPr>
          <p:cNvPr id="690" name="Shape 690"/>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was the problem?</a:t>
            </a:r>
          </a:p>
        </p:txBody>
      </p:sp>
      <p:sp>
        <p:nvSpPr>
          <p:cNvPr id="691" name="Shape 691"/>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92" name="Shape 692"/>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fix the problem?</a:t>
            </a:r>
          </a:p>
        </p:txBody>
      </p:sp>
      <p:sp>
        <p:nvSpPr>
          <p:cNvPr id="693" name="Shape 693"/>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94" name="Shape 694"/>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did you identify the problem?</a:t>
            </a:r>
          </a:p>
        </p:txBody>
      </p:sp>
      <p:sp>
        <p:nvSpPr>
          <p:cNvPr id="695" name="Shape 695"/>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96" name="Shape 696"/>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+How else could you have fixed the problem?</a:t>
            </a:r>
          </a:p>
        </p:txBody>
      </p:sp>
      <p:sp>
        <p:nvSpPr>
          <p:cNvPr id="697" name="Shape 697"/>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698" name="Shape 698"/>
          <p:cNvSpPr txBox="1"/>
          <p:nvPr/>
        </p:nvSpPr>
        <p:spPr>
          <a:xfrm>
            <a:off x="387900" y="206925"/>
            <a:ext cx="31374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5 - ADVANCED CONCEPTS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702" name="Shape 702"/>
        <p:cNvGrpSpPr/>
        <p:nvPr/>
      </p:nvGrpSpPr>
      <p:grpSpPr>
        <a:xfrm>
          <a:off x="0" y="0"/>
          <a:ext cx="0" cy="0"/>
          <a:chOff x="0" y="0"/>
          <a:chExt cx="0" cy="0"/>
        </a:xfrm>
      </p:grpSpPr>
      <p:sp>
        <p:nvSpPr>
          <p:cNvPr id="703" name="Shape 703"/>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solidFill>
                  <a:schemeClr val="dk2"/>
                </a:solidFill>
              </a:rPr>
              <a:t>6</a:t>
            </a:r>
            <a:r>
              <a:rPr lang="en">
                <a:solidFill>
                  <a:schemeClr val="dk2"/>
                </a:solidFill>
              </a:rPr>
              <a:t> - HACKATHON</a:t>
            </a:r>
          </a:p>
        </p:txBody>
      </p:sp>
      <p:sp>
        <p:nvSpPr>
          <p:cNvPr id="704" name="Shape 704"/>
          <p:cNvSpPr txBox="1"/>
          <p:nvPr>
            <p:ph idx="1" type="body"/>
          </p:nvPr>
        </p:nvSpPr>
        <p:spPr>
          <a:xfrm>
            <a:off x="387900" y="1489825"/>
            <a:ext cx="3999900" cy="2432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PROJECT PITCH </a:t>
            </a:r>
          </a:p>
          <a:p>
            <a:pPr indent="-228600" lvl="0" marL="457200" rtl="0">
              <a:spcBef>
                <a:spcPts val="0"/>
              </a:spcBef>
              <a:buAutoNum type="arabicPeriod"/>
            </a:pPr>
            <a:r>
              <a:rPr lang="en"/>
              <a:t>PROJECT PLANNING </a:t>
            </a:r>
          </a:p>
          <a:p>
            <a:pPr indent="-228600" lvl="0" marL="457200" rtl="0">
              <a:spcBef>
                <a:spcPts val="0"/>
              </a:spcBef>
              <a:buAutoNum type="arabicPeriod"/>
            </a:pPr>
            <a:r>
              <a:rPr lang="en"/>
              <a:t>DESIGN SPRINT </a:t>
            </a:r>
          </a:p>
          <a:p>
            <a:pPr indent="-228600" lvl="0" marL="457200" rtl="0">
              <a:spcBef>
                <a:spcPts val="0"/>
              </a:spcBef>
              <a:buAutoNum type="arabicPeriod"/>
            </a:pPr>
            <a:r>
              <a:rPr lang="en"/>
              <a:t>PROJECT FEEDBACK </a:t>
            </a:r>
          </a:p>
          <a:p>
            <a:pPr indent="-228600" lvl="0" marL="457200" rtl="0">
              <a:spcBef>
                <a:spcPts val="0"/>
              </a:spcBef>
              <a:buAutoNum type="arabicPeriod"/>
            </a:pPr>
            <a:r>
              <a:rPr lang="en"/>
              <a:t>PROJECT CHECK-IN </a:t>
            </a:r>
          </a:p>
          <a:p>
            <a:pPr indent="-228600" lvl="0" marL="457200" rtl="0">
              <a:spcBef>
                <a:spcPts val="0"/>
              </a:spcBef>
              <a:buAutoNum type="arabicPeriod"/>
            </a:pPr>
            <a:r>
              <a:rPr lang="en"/>
              <a:t>UNFOCUS GROUP </a:t>
            </a:r>
          </a:p>
          <a:p>
            <a:pPr indent="-228600" lvl="0" marL="457200" rtl="0">
              <a:spcBef>
                <a:spcPts val="0"/>
              </a:spcBef>
              <a:buAutoNum type="arabicPeriod"/>
            </a:pPr>
            <a:r>
              <a:rPr lang="en"/>
              <a:t>SHOWCASE PREP </a:t>
            </a:r>
          </a:p>
          <a:p>
            <a:pPr indent="-228600" lvl="0" marL="457200" rtl="0">
              <a:spcBef>
                <a:spcPts val="0"/>
              </a:spcBef>
              <a:buAutoNum type="arabicPeriod"/>
            </a:pPr>
            <a:r>
              <a:rPr lang="en"/>
              <a:t>SHOWCASE</a:t>
            </a:r>
          </a:p>
        </p:txBody>
      </p:sp>
      <p:sp>
        <p:nvSpPr>
          <p:cNvPr id="705" name="Shape 705"/>
          <p:cNvSpPr txBox="1"/>
          <p:nvPr/>
        </p:nvSpPr>
        <p:spPr>
          <a:xfrm>
            <a:off x="6145450" y="247950"/>
            <a:ext cx="2264400" cy="3522600"/>
          </a:xfrm>
          <a:prstGeom prst="rect">
            <a:avLst/>
          </a:prstGeom>
          <a:noFill/>
          <a:ln>
            <a:noFill/>
          </a:ln>
        </p:spPr>
        <p:txBody>
          <a:bodyPr anchorCtr="0" anchor="t" bIns="91425" lIns="91425" rIns="91425" wrap="square" tIns="91425">
            <a:noAutofit/>
          </a:bodyPr>
          <a:lstStyle/>
          <a:p>
            <a:pPr lvl="0" rtl="0">
              <a:spcBef>
                <a:spcPts val="0"/>
              </a:spcBef>
              <a:buNone/>
            </a:pPr>
            <a:r>
              <a:rPr lang="en" sz="30000">
                <a:solidFill>
                  <a:schemeClr val="lt1"/>
                </a:solidFill>
              </a:rPr>
              <a:t>6</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09" name="Shape 709"/>
        <p:cNvGrpSpPr/>
        <p:nvPr/>
      </p:nvGrpSpPr>
      <p:grpSpPr>
        <a:xfrm>
          <a:off x="0" y="0"/>
          <a:ext cx="0" cy="0"/>
          <a:chOff x="0" y="0"/>
          <a:chExt cx="0" cy="0"/>
        </a:xfrm>
      </p:grpSpPr>
      <p:sp>
        <p:nvSpPr>
          <p:cNvPr id="710" name="Shape 710"/>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PROJECT PLANNING - My Project</a:t>
            </a:r>
          </a:p>
        </p:txBody>
      </p:sp>
      <p:sp>
        <p:nvSpPr>
          <p:cNvPr id="711" name="Shape 711"/>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Describe the project you want to create</a:t>
            </a:r>
          </a:p>
        </p:txBody>
      </p:sp>
      <p:sp>
        <p:nvSpPr>
          <p:cNvPr id="712" name="Shape 712"/>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713" name="Shape 713"/>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List the steps needed in order to create your project.</a:t>
            </a:r>
          </a:p>
        </p:txBody>
      </p:sp>
      <p:sp>
        <p:nvSpPr>
          <p:cNvPr id="714" name="Shape 714"/>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715" name="Shape 715"/>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6 - HACKATHON</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9" name="Shape 719"/>
        <p:cNvGrpSpPr/>
        <p:nvPr/>
      </p:nvGrpSpPr>
      <p:grpSpPr>
        <a:xfrm>
          <a:off x="0" y="0"/>
          <a:ext cx="0" cy="0"/>
          <a:chOff x="0" y="0"/>
          <a:chExt cx="0" cy="0"/>
        </a:xfrm>
      </p:grpSpPr>
      <p:sp>
        <p:nvSpPr>
          <p:cNvPr id="720" name="Shape 720"/>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PROJECT PLANNING - My Resources</a:t>
            </a:r>
          </a:p>
        </p:txBody>
      </p:sp>
      <p:sp>
        <p:nvSpPr>
          <p:cNvPr id="721" name="Shape 721"/>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resources (e.g., people, sample projects) do you already have?</a:t>
            </a:r>
          </a:p>
        </p:txBody>
      </p:sp>
      <p:sp>
        <p:nvSpPr>
          <p:cNvPr id="722" name="Shape 722"/>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723" name="Shape 723"/>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resources (e.g., people, sample projects) might you need to develop your project?</a:t>
            </a:r>
          </a:p>
        </p:txBody>
      </p:sp>
      <p:sp>
        <p:nvSpPr>
          <p:cNvPr id="724" name="Shape 724"/>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725" name="Shape 725"/>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6 - HACKATHON</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9" name="Shape 729"/>
        <p:cNvGrpSpPr/>
        <p:nvPr/>
      </p:nvGrpSpPr>
      <p:grpSpPr>
        <a:xfrm>
          <a:off x="0" y="0"/>
          <a:ext cx="0" cy="0"/>
          <a:chOff x="0" y="0"/>
          <a:chExt cx="0" cy="0"/>
        </a:xfrm>
      </p:grpSpPr>
      <p:sp>
        <p:nvSpPr>
          <p:cNvPr id="730" name="Shape 730"/>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PROJECT SKETCHES</a:t>
            </a:r>
          </a:p>
        </p:txBody>
      </p:sp>
      <p:sp>
        <p:nvSpPr>
          <p:cNvPr id="731" name="Shape 731"/>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6 - HACKATHON</a:t>
            </a:r>
            <a:br>
              <a:rPr lang="en">
                <a:solidFill>
                  <a:schemeClr val="lt1"/>
                </a:solidFill>
              </a:rPr>
            </a:br>
          </a:p>
          <a:p>
            <a:pPr lvl="0" rtl="0">
              <a:spcBef>
                <a:spcPts val="0"/>
              </a:spcBef>
              <a:buNone/>
            </a:pPr>
            <a:r>
              <a:t/>
            </a:r>
            <a:endParaRPr>
              <a:solidFill>
                <a:schemeClr val="lt1"/>
              </a:solidFill>
            </a:endParaRPr>
          </a:p>
        </p:txBody>
      </p:sp>
      <p:pic>
        <p:nvPicPr>
          <p:cNvPr id="732" name="Shape 732"/>
          <p:cNvPicPr preferRelativeResize="0"/>
          <p:nvPr/>
        </p:nvPicPr>
        <p:blipFill>
          <a:blip r:embed="rId3">
            <a:alphaModFix/>
          </a:blip>
          <a:stretch>
            <a:fillRect/>
          </a:stretch>
        </p:blipFill>
        <p:spPr>
          <a:xfrm>
            <a:off x="814175" y="1353125"/>
            <a:ext cx="7661199" cy="3404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6" name="Shape 736"/>
        <p:cNvGrpSpPr/>
        <p:nvPr/>
      </p:nvGrpSpPr>
      <p:grpSpPr>
        <a:xfrm>
          <a:off x="0" y="0"/>
          <a:ext cx="0" cy="0"/>
          <a:chOff x="0" y="0"/>
          <a:chExt cx="0" cy="0"/>
        </a:xfrm>
      </p:grpSpPr>
      <p:sp>
        <p:nvSpPr>
          <p:cNvPr id="737" name="Shape 737"/>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PROJECT SKETCHES</a:t>
            </a:r>
          </a:p>
        </p:txBody>
      </p:sp>
      <p:sp>
        <p:nvSpPr>
          <p:cNvPr id="738" name="Shape 738"/>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6 - HACKATHON</a:t>
            </a:r>
            <a:br>
              <a:rPr lang="en">
                <a:solidFill>
                  <a:schemeClr val="lt1"/>
                </a:solidFill>
              </a:rPr>
            </a:br>
          </a:p>
          <a:p>
            <a:pPr lvl="0" rtl="0">
              <a:spcBef>
                <a:spcPts val="0"/>
              </a:spcBef>
              <a:buNone/>
            </a:pPr>
            <a:r>
              <a:t/>
            </a:r>
            <a:endParaRPr>
              <a:solidFill>
                <a:schemeClr val="lt1"/>
              </a:solidFill>
            </a:endParaRPr>
          </a:p>
        </p:txBody>
      </p:sp>
      <p:pic>
        <p:nvPicPr>
          <p:cNvPr id="739" name="Shape 739"/>
          <p:cNvPicPr preferRelativeResize="0"/>
          <p:nvPr/>
        </p:nvPicPr>
        <p:blipFill>
          <a:blip r:embed="rId3">
            <a:alphaModFix/>
          </a:blip>
          <a:stretch>
            <a:fillRect/>
          </a:stretch>
        </p:blipFill>
        <p:spPr>
          <a:xfrm>
            <a:off x="814175" y="1353125"/>
            <a:ext cx="7661199" cy="34049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3" name="Shape 743"/>
        <p:cNvGrpSpPr/>
        <p:nvPr/>
      </p:nvGrpSpPr>
      <p:grpSpPr>
        <a:xfrm>
          <a:off x="0" y="0"/>
          <a:ext cx="0" cy="0"/>
          <a:chOff x="0" y="0"/>
          <a:chExt cx="0" cy="0"/>
        </a:xfrm>
      </p:grpSpPr>
      <p:sp>
        <p:nvSpPr>
          <p:cNvPr id="744" name="Shape 74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DESIGN SPRINT REFLECTIONS</a:t>
            </a:r>
          </a:p>
        </p:txBody>
      </p:sp>
      <p:sp>
        <p:nvSpPr>
          <p:cNvPr id="745" name="Shape 74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part of your project will you be working on today?</a:t>
            </a:r>
          </a:p>
        </p:txBody>
      </p:sp>
      <p:sp>
        <p:nvSpPr>
          <p:cNvPr id="746" name="Shape 746"/>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747" name="Shape 74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might you need help with in order to make progress?</a:t>
            </a:r>
          </a:p>
        </p:txBody>
      </p:sp>
      <p:sp>
        <p:nvSpPr>
          <p:cNvPr id="748" name="Shape 748"/>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749" name="Shape 74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Unit 6 - HACKATHON</a:t>
            </a:r>
            <a:br>
              <a:rPr lang="en">
                <a:solidFill>
                  <a:schemeClr val="lt1"/>
                </a:solidFill>
              </a:rPr>
            </a:br>
          </a:p>
          <a:p>
            <a:pPr lvl="0" rtl="0">
              <a:spcBef>
                <a:spcPts val="0"/>
              </a:spcBef>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SCRATCH SURPRISE - Reflections</a:t>
            </a:r>
          </a:p>
        </p:txBody>
      </p:sp>
      <p:sp>
        <p:nvSpPr>
          <p:cNvPr id="115" name="Shape 11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did you figure out?</a:t>
            </a:r>
          </a:p>
        </p:txBody>
      </p:sp>
      <p:sp>
        <p:nvSpPr>
          <p:cNvPr id="116" name="Shape 116"/>
          <p:cNvSpPr txBox="1"/>
          <p:nvPr>
            <p:ph idx="2" type="body"/>
          </p:nvPr>
        </p:nvSpPr>
        <p:spPr>
          <a:xfrm>
            <a:off x="387900"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17" name="Shape 11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do you want to know more about?</a:t>
            </a:r>
          </a:p>
        </p:txBody>
      </p:sp>
      <p:sp>
        <p:nvSpPr>
          <p:cNvPr id="118" name="Shape 118"/>
          <p:cNvSpPr txBox="1"/>
          <p:nvPr>
            <p:ph idx="2" type="body"/>
          </p:nvPr>
        </p:nvSpPr>
        <p:spPr>
          <a:xfrm>
            <a:off x="4710725" y="2081125"/>
            <a:ext cx="3999900" cy="24876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19" name="Shape 11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3" name="Shape 123"/>
        <p:cNvGrpSpPr/>
        <p:nvPr/>
      </p:nvGrpSpPr>
      <p:grpSpPr>
        <a:xfrm>
          <a:off x="0" y="0"/>
          <a:ext cx="0" cy="0"/>
          <a:chOff x="0" y="0"/>
          <a:chExt cx="0" cy="0"/>
        </a:xfrm>
      </p:grpSpPr>
      <p:sp>
        <p:nvSpPr>
          <p:cNvPr id="124" name="Shape 124"/>
          <p:cNvSpPr/>
          <p:nvPr/>
        </p:nvSpPr>
        <p:spPr>
          <a:xfrm>
            <a:off x="0" y="0"/>
            <a:ext cx="3195899" cy="51435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25" name="Shape 125"/>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a:spcBef>
                <a:spcPts val="0"/>
              </a:spcBef>
              <a:buNone/>
            </a:pPr>
            <a:r>
              <a:rPr lang="en">
                <a:solidFill>
                  <a:schemeClr val="accent5"/>
                </a:solidFill>
              </a:rPr>
              <a:t>SCRATCH </a:t>
            </a:r>
          </a:p>
          <a:p>
            <a:pPr lvl="0" rtl="0">
              <a:spcBef>
                <a:spcPts val="0"/>
              </a:spcBef>
              <a:buNone/>
            </a:pPr>
            <a:r>
              <a:rPr lang="en">
                <a:solidFill>
                  <a:schemeClr val="accent5"/>
                </a:solidFill>
              </a:rPr>
              <a:t>STUDIO</a:t>
            </a:r>
          </a:p>
        </p:txBody>
      </p:sp>
      <p:sp>
        <p:nvSpPr>
          <p:cNvPr id="126" name="Shape 126"/>
          <p:cNvSpPr txBox="1"/>
          <p:nvPr>
            <p:ph idx="1" type="body"/>
          </p:nvPr>
        </p:nvSpPr>
        <p:spPr>
          <a:xfrm>
            <a:off x="411300" y="1977650"/>
            <a:ext cx="2373300" cy="2681100"/>
          </a:xfrm>
          <a:prstGeom prst="rect">
            <a:avLst/>
          </a:prstGeom>
        </p:spPr>
        <p:txBody>
          <a:bodyPr anchorCtr="0" anchor="t" bIns="91425" lIns="91425" rIns="91425" wrap="square" tIns="91425">
            <a:noAutofit/>
          </a:bodyPr>
          <a:lstStyle/>
          <a:p>
            <a:pPr lvl="0" rtl="0">
              <a:spcBef>
                <a:spcPts val="0"/>
              </a:spcBef>
              <a:buNone/>
            </a:pPr>
            <a:r>
              <a:rPr i="1" lang="en">
                <a:solidFill>
                  <a:srgbClr val="FFFFFF"/>
                </a:solidFill>
              </a:rPr>
              <a:t>Studios are collections of Scratch projects. Follow along with the ‘START HERE’ steps to add your Scratch Surprise program to the Scratch Surprise studio on the Scratch website.</a:t>
            </a:r>
          </a:p>
          <a:p>
            <a:pPr lvl="0">
              <a:spcBef>
                <a:spcPts val="0"/>
              </a:spcBef>
              <a:buNone/>
            </a:pPr>
            <a:r>
              <a:rPr lang="en">
                <a:solidFill>
                  <a:srgbClr val="FFFFFF"/>
                </a:solidFill>
              </a:rPr>
              <a:t>Links: </a:t>
            </a:r>
            <a:br>
              <a:rPr lang="en">
                <a:solidFill>
                  <a:srgbClr val="FFFFFF"/>
                </a:solidFill>
              </a:rPr>
            </a:br>
            <a:r>
              <a:rPr lang="en" u="sng">
                <a:solidFill>
                  <a:schemeClr val="hlink"/>
                </a:solidFill>
                <a:hlinkClick r:id="rId3"/>
              </a:rPr>
              <a:t>SCRATCH STUDIO</a:t>
            </a:r>
          </a:p>
          <a:p>
            <a:pPr lvl="0" rtl="0">
              <a:spcBef>
                <a:spcPts val="0"/>
              </a:spcBef>
              <a:buNone/>
            </a:pPr>
            <a:r>
              <a:t/>
            </a:r>
            <a:endParaRPr>
              <a:solidFill>
                <a:schemeClr val="lt1"/>
              </a:solidFill>
            </a:endParaRPr>
          </a:p>
          <a:p>
            <a:pPr lvl="0" rtl="0">
              <a:spcBef>
                <a:spcPts val="0"/>
              </a:spcBef>
              <a:buNone/>
            </a:pPr>
            <a:r>
              <a:t/>
            </a:r>
            <a:endParaRPr>
              <a:solidFill>
                <a:schemeClr val="lt1"/>
              </a:solidFill>
            </a:endParaRPr>
          </a:p>
          <a:p>
            <a:pPr lvl="0" rtl="0">
              <a:spcBef>
                <a:spcPts val="0"/>
              </a:spcBef>
              <a:buNone/>
            </a:pPr>
            <a:r>
              <a:t/>
            </a:r>
            <a:endParaRPr>
              <a:solidFill>
                <a:schemeClr val="lt1"/>
              </a:solidFill>
            </a:endParaRPr>
          </a:p>
        </p:txBody>
      </p:sp>
      <p:sp>
        <p:nvSpPr>
          <p:cNvPr id="127" name="Shape 127"/>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pic>
        <p:nvPicPr>
          <p:cNvPr id="128" name="Shape 128"/>
          <p:cNvPicPr preferRelativeResize="0"/>
          <p:nvPr/>
        </p:nvPicPr>
        <p:blipFill>
          <a:blip r:embed="rId4">
            <a:alphaModFix/>
          </a:blip>
          <a:stretch>
            <a:fillRect/>
          </a:stretch>
        </p:blipFill>
        <p:spPr>
          <a:xfrm>
            <a:off x="3424500" y="457200"/>
            <a:ext cx="5643300" cy="4130895"/>
          </a:xfrm>
          <a:prstGeom prst="rect">
            <a:avLst/>
          </a:prstGeom>
          <a:noFill/>
          <a:ln>
            <a:noFill/>
          </a:ln>
        </p:spPr>
      </p:pic>
      <p:sp>
        <p:nvSpPr>
          <p:cNvPr id="129" name="Shape 129"/>
          <p:cNvSpPr txBox="1"/>
          <p:nvPr/>
        </p:nvSpPr>
        <p:spPr>
          <a:xfrm>
            <a:off x="311100" y="1408875"/>
            <a:ext cx="2573700" cy="455400"/>
          </a:xfrm>
          <a:prstGeom prst="rect">
            <a:avLst/>
          </a:prstGeom>
          <a:solidFill>
            <a:schemeClr val="accent6"/>
          </a:solidFill>
          <a:ln>
            <a:noFill/>
          </a:ln>
        </p:spPr>
        <p:txBody>
          <a:bodyPr anchorCtr="0" anchor="t" bIns="91425" lIns="91425" rIns="91425" wrap="square" tIns="91425">
            <a:noAutofit/>
          </a:bodyPr>
          <a:lstStyle/>
          <a:p>
            <a:pPr lvl="0">
              <a:spcBef>
                <a:spcPts val="0"/>
              </a:spcBef>
              <a:buNone/>
            </a:pPr>
            <a:r>
              <a:rPr lang="en" sz="1000"/>
              <a:t>LEARN HOW TO ADD YOUR PROJECT TO AN ONLINE SCRATCH STUDIO!</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sp>
        <p:nvSpPr>
          <p:cNvPr id="134" name="Shape 13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sz="2400">
                <a:solidFill>
                  <a:schemeClr val="accent5"/>
                </a:solidFill>
              </a:rPr>
              <a:t>SCRATCH STUDIO- Reflections</a:t>
            </a:r>
          </a:p>
        </p:txBody>
      </p:sp>
      <p:sp>
        <p:nvSpPr>
          <p:cNvPr id="135" name="Shape 135"/>
          <p:cNvSpPr txBox="1"/>
          <p:nvPr>
            <p:ph idx="1" type="body"/>
          </p:nvPr>
        </p:nvSpPr>
        <p:spPr>
          <a:xfrm>
            <a:off x="387900"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are Scratch studios for?</a:t>
            </a:r>
          </a:p>
        </p:txBody>
      </p:sp>
      <p:sp>
        <p:nvSpPr>
          <p:cNvPr id="136" name="Shape 136"/>
          <p:cNvSpPr txBox="1"/>
          <p:nvPr>
            <p:ph idx="2" type="body"/>
          </p:nvPr>
        </p:nvSpPr>
        <p:spPr>
          <a:xfrm>
            <a:off x="387900"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37" name="Shape 137"/>
          <p:cNvSpPr txBox="1"/>
          <p:nvPr>
            <p:ph idx="1" type="body"/>
          </p:nvPr>
        </p:nvSpPr>
        <p:spPr>
          <a:xfrm>
            <a:off x="4710725" y="148982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did you find interesting or inspiring about looking at other projects?</a:t>
            </a:r>
          </a:p>
        </p:txBody>
      </p:sp>
      <p:sp>
        <p:nvSpPr>
          <p:cNvPr id="138" name="Shape 138"/>
          <p:cNvSpPr txBox="1"/>
          <p:nvPr>
            <p:ph idx="2" type="body"/>
          </p:nvPr>
        </p:nvSpPr>
        <p:spPr>
          <a:xfrm>
            <a:off x="4710725" y="208112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39" name="Shape 139"/>
          <p:cNvSpPr txBox="1"/>
          <p:nvPr/>
        </p:nvSpPr>
        <p:spPr>
          <a:xfrm>
            <a:off x="387900" y="206925"/>
            <a:ext cx="2671500" cy="251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lt1"/>
                </a:solidFill>
              </a:rPr>
              <a:t>GETTING STARTED</a:t>
            </a:r>
          </a:p>
        </p:txBody>
      </p:sp>
      <p:sp>
        <p:nvSpPr>
          <p:cNvPr id="140" name="Shape 140"/>
          <p:cNvSpPr txBox="1"/>
          <p:nvPr>
            <p:ph idx="1" type="body"/>
          </p:nvPr>
        </p:nvSpPr>
        <p:spPr>
          <a:xfrm>
            <a:off x="410637"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+What two comments did you share?</a:t>
            </a:r>
          </a:p>
        </p:txBody>
      </p:sp>
      <p:sp>
        <p:nvSpPr>
          <p:cNvPr id="141" name="Shape 141"/>
          <p:cNvSpPr txBox="1"/>
          <p:nvPr>
            <p:ph idx="2" type="body"/>
          </p:nvPr>
        </p:nvSpPr>
        <p:spPr>
          <a:xfrm>
            <a:off x="410637"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lnSpc>
                <a:spcPct val="115000"/>
              </a:lnSpc>
              <a:spcBef>
                <a:spcPts val="0"/>
              </a:spcBef>
              <a:spcAft>
                <a:spcPts val="0"/>
              </a:spcAft>
              <a:buNone/>
            </a:pPr>
            <a:r>
              <a:t/>
            </a:r>
            <a:endParaRPr sz="1200">
              <a:solidFill>
                <a:srgbClr val="666666"/>
              </a:solidFill>
              <a:latin typeface="Comic Sans MS"/>
              <a:ea typeface="Comic Sans MS"/>
              <a:cs typeface="Comic Sans MS"/>
              <a:sym typeface="Comic Sans MS"/>
            </a:endParaRPr>
          </a:p>
        </p:txBody>
      </p:sp>
      <p:sp>
        <p:nvSpPr>
          <p:cNvPr id="142" name="Shape 142"/>
          <p:cNvSpPr txBox="1"/>
          <p:nvPr>
            <p:ph idx="1" type="body"/>
          </p:nvPr>
        </p:nvSpPr>
        <p:spPr>
          <a:xfrm>
            <a:off x="4733462" y="3176675"/>
            <a:ext cx="3999900" cy="591300"/>
          </a:xfrm>
          <a:prstGeom prst="rect">
            <a:avLst/>
          </a:prstGeom>
        </p:spPr>
        <p:txBody>
          <a:bodyPr anchorCtr="0" anchor="t" bIns="91425" lIns="91425" rIns="91425" wrap="square" tIns="91425">
            <a:noAutofit/>
          </a:bodyPr>
          <a:lstStyle/>
          <a:p>
            <a:pPr lvl="0" rtl="0">
              <a:spcBef>
                <a:spcPts val="0"/>
              </a:spcBef>
              <a:buNone/>
            </a:pPr>
            <a:r>
              <a:rPr lang="en">
                <a:solidFill>
                  <a:schemeClr val="lt1"/>
                </a:solidFill>
              </a:rPr>
              <a:t>+</a:t>
            </a:r>
            <a:r>
              <a:rPr lang="en">
                <a:solidFill>
                  <a:schemeClr val="lt1"/>
                </a:solidFill>
              </a:rPr>
              <a:t>What is “good” feedback?</a:t>
            </a:r>
          </a:p>
        </p:txBody>
      </p:sp>
      <p:sp>
        <p:nvSpPr>
          <p:cNvPr id="143" name="Shape 143"/>
          <p:cNvSpPr txBox="1"/>
          <p:nvPr>
            <p:ph idx="2" type="body"/>
          </p:nvPr>
        </p:nvSpPr>
        <p:spPr>
          <a:xfrm>
            <a:off x="4733462" y="3767975"/>
            <a:ext cx="3999900" cy="822900"/>
          </a:xfrm>
          <a:prstGeom prst="rect">
            <a:avLst/>
          </a:prstGeom>
          <a:solidFill>
            <a:srgbClr val="F3F3F3"/>
          </a:solidFill>
          <a:ln cap="flat" cmpd="sng" w="9525">
            <a:solidFill>
              <a:srgbClr val="CCCCCC"/>
            </a:solidFill>
            <a:prstDash val="dot"/>
            <a:round/>
            <a:headEnd len="med" w="med" type="none"/>
            <a:tailEnd len="med" w="med" type="none"/>
          </a:ln>
        </p:spPr>
        <p:txBody>
          <a:bodyPr anchorCtr="0" anchor="t" bIns="91425" lIns="91425" rIns="91425" wrap="square" tIns="91425">
            <a:noAutofit/>
          </a:bodyPr>
          <a:lstStyle/>
          <a:p>
            <a:pPr lvl="0" rtl="0">
              <a:spcBef>
                <a:spcPts val="0"/>
              </a:spcBef>
              <a:spcAft>
                <a:spcPts val="0"/>
              </a:spcAft>
              <a:buNone/>
            </a:pPr>
            <a:r>
              <a:t/>
            </a:r>
            <a:endParaRPr sz="1200">
              <a:solidFill>
                <a:srgbClr val="666666"/>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